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1"/>
  </p:notesMasterIdLst>
  <p:sldIdLst>
    <p:sldId id="256" r:id="rId2"/>
    <p:sldId id="324" r:id="rId3"/>
    <p:sldId id="326" r:id="rId4"/>
    <p:sldId id="327" r:id="rId5"/>
    <p:sldId id="308" r:id="rId6"/>
    <p:sldId id="328" r:id="rId7"/>
    <p:sldId id="325" r:id="rId8"/>
    <p:sldId id="314" r:id="rId9"/>
    <p:sldId id="310" r:id="rId10"/>
    <p:sldId id="311" r:id="rId11"/>
    <p:sldId id="312" r:id="rId12"/>
    <p:sldId id="313" r:id="rId13"/>
    <p:sldId id="320" r:id="rId14"/>
    <p:sldId id="321" r:id="rId15"/>
    <p:sldId id="331" r:id="rId16"/>
    <p:sldId id="323" r:id="rId17"/>
    <p:sldId id="329" r:id="rId18"/>
    <p:sldId id="315" r:id="rId19"/>
    <p:sldId id="330" r:id="rId20"/>
    <p:sldId id="318" r:id="rId21"/>
    <p:sldId id="319" r:id="rId22"/>
    <p:sldId id="316" r:id="rId23"/>
    <p:sldId id="332" r:id="rId24"/>
    <p:sldId id="333" r:id="rId25"/>
    <p:sldId id="335" r:id="rId26"/>
    <p:sldId id="336" r:id="rId27"/>
    <p:sldId id="337" r:id="rId28"/>
    <p:sldId id="338" r:id="rId29"/>
    <p:sldId id="309"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2D3E"/>
    <a:srgbClr val="153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133" autoAdjust="0"/>
  </p:normalViewPr>
  <p:slideViewPr>
    <p:cSldViewPr showGuides="1">
      <p:cViewPr varScale="1">
        <p:scale>
          <a:sx n="77" d="100"/>
          <a:sy n="77" d="100"/>
        </p:scale>
        <p:origin x="96" y="702"/>
      </p:cViewPr>
      <p:guideLst>
        <p:guide orient="horz" pos="1620"/>
        <p:guide pos="2880"/>
      </p:guideLst>
    </p:cSldViewPr>
  </p:slideViewPr>
  <p:notesTextViewPr>
    <p:cViewPr>
      <p:scale>
        <a:sx n="1" d="1"/>
        <a:sy n="1" d="1"/>
      </p:scale>
      <p:origin x="0" y="0"/>
    </p:cViewPr>
  </p:notesTextViewPr>
  <p:gridSpacing cx="370801" cy="370801"/>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791932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El árbol de búsqueda mostrado en la Figura 3.4 (abajo) incluye un camino de Arad a Sibiu y de vuelta a Arad. Decimos que Arad es un estado repetido en el árbol de búsqueda, generado en este caso por un ciclo (también conocido como un camino con bucles). Por lo tanto, aunque el espacio de estados tiene solo 20 estados, el árbol de búsqueda completo es infinito porque no hay límite en la cantidad de veces que se puede atravesar un bucle.</a:t>
            </a:r>
          </a:p>
          <a:p>
            <a:r>
              <a:rPr lang="es-CO" dirty="0"/>
              <a:t>Considera un agente en un mundo de cuadrícula de 10x10, con la capacidad de moverse a cualquiera de las 8 casillas adyacentes. Si no hay obstáculos, el agente puede alcanzar cualquiera de las 100 casillas en 9 movimientos o menos. Pero el número de caminos de longitud 9 es casi 10810^8108 (un poco menos debido a los bordes de la cuadrícula), o más de 100 millones. En otras palabras, la celda promedio se puede alcanzar por más de un millón de caminos redundantes de longitud 9, y si eliminamos los caminos redundantes, podemos completar una búsqueda aproximadamente un millón de veces más rápido. Como dice el dicho, los algoritmos que no pueden recordar el pasado están condenados a repetirlo. Hay tres enfoques para abordar este problema.</a:t>
            </a:r>
          </a:p>
          <a:p>
            <a:r>
              <a:rPr lang="es-CO" dirty="0"/>
              <a:t>Primero, podemos recordar todos los estados alcanzados previamente (como lo hace la búsqueda de mejor primero), lo que nos permite detectar todos los caminos redundantes y mantener solo el mejor camino hacia cada estado.</a:t>
            </a:r>
          </a:p>
          <a:p>
            <a:r>
              <a:rPr lang="es-CO" dirty="0"/>
              <a:t>En segundo lugar, no necesitamos preocuparnos por repetir el pasado. Hay algunas formulaciones de problemas donde es raro o imposible que dos caminos lleguen al mismo estado. Un ejemplo sería un problema de ensamblaje</a:t>
            </a:r>
          </a:p>
          <a:p>
            <a:r>
              <a:rPr lang="es-CO" dirty="0"/>
              <a:t>En tercer lugar, podemos comprometer y verificar ciclos, pero no caminos redundantes en general. Dado que cada nodo tiene una cadena de punteros de padres, podemos verificar ciclos sin necesidad de memoria adicional siguiendo la cadena de padres para ver si el estado al final del camino ha aparecido antes en el camino.</a:t>
            </a:r>
          </a:p>
        </p:txBody>
      </p:sp>
    </p:spTree>
    <p:extLst>
      <p:ext uri="{BB962C8B-B14F-4D97-AF65-F5344CB8AC3E}">
        <p14:creationId xmlns:p14="http://schemas.microsoft.com/office/powerpoint/2010/main" val="825312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4198981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Esto es apropiado cuando el gráfico es una estructura de datos explícita, como el mapa de Rumania. Pero en muchos problemas de IA, el gráfico se representa solo implícitamente por el estado inicial, las acciones y el modelo de transición.</a:t>
            </a:r>
          </a:p>
        </p:txBody>
      </p:sp>
    </p:spTree>
    <p:extLst>
      <p:ext uri="{BB962C8B-B14F-4D97-AF65-F5344CB8AC3E}">
        <p14:creationId xmlns:p14="http://schemas.microsoft.com/office/powerpoint/2010/main" val="505848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b="1" dirty="0"/>
              <a:t>a) Profundidad (d):</a:t>
            </a:r>
          </a:p>
          <a:p>
            <a:pPr>
              <a:buFont typeface="Arial" panose="020B0604020202020204" pitchFamily="34" charset="0"/>
              <a:buChar char="•"/>
            </a:pPr>
            <a:r>
              <a:rPr lang="es-CO" b="1" dirty="0"/>
              <a:t>Qué es</a:t>
            </a:r>
            <a:r>
              <a:rPr lang="es-CO" dirty="0"/>
              <a:t>: Es la longitud del camino (número de acciones) en la solución óptima desde el estado inicial hasta el estado objetivo.</a:t>
            </a:r>
          </a:p>
          <a:p>
            <a:pPr>
              <a:buFont typeface="Arial" panose="020B0604020202020204" pitchFamily="34" charset="0"/>
              <a:buChar char="•"/>
            </a:pPr>
            <a:r>
              <a:rPr lang="es-CO" b="1" dirty="0"/>
              <a:t>Cómo calcularlo</a:t>
            </a:r>
            <a:r>
              <a:rPr lang="es-CO" dirty="0"/>
              <a:t>: Si no tienes el grafo completo, podrías estimar d basándote en la naturaleza del problema o en una ejecución previa del algoritmo. Por ejemplo, si en una búsqueda en profundidad alcanzas la solución óptima después de 5 pasos, puedes estimar d como 5. En muchos casos, también se utiliza el peor caso o casos típicos para esta estimación.</a:t>
            </a:r>
          </a:p>
          <a:p>
            <a:r>
              <a:rPr lang="es-CO" b="1" dirty="0"/>
              <a:t>b) Número máximo de acciones en cualquier camino (m):</a:t>
            </a:r>
          </a:p>
          <a:p>
            <a:pPr>
              <a:buFont typeface="Arial" panose="020B0604020202020204" pitchFamily="34" charset="0"/>
              <a:buChar char="•"/>
            </a:pPr>
            <a:r>
              <a:rPr lang="es-CO" b="1" dirty="0"/>
              <a:t>Qué es</a:t>
            </a:r>
            <a:r>
              <a:rPr lang="es-CO" dirty="0"/>
              <a:t>: Es la cantidad máxima de pasos que puede tomar cualquier camino en el espacio de estados desde el estado inicial, aunque no sea el óptimo.</a:t>
            </a:r>
          </a:p>
          <a:p>
            <a:pPr>
              <a:buFont typeface="Arial" panose="020B0604020202020204" pitchFamily="34" charset="0"/>
              <a:buChar char="•"/>
            </a:pPr>
            <a:r>
              <a:rPr lang="es-CO" b="1" dirty="0"/>
              <a:t>Cómo calcularlo</a:t>
            </a:r>
            <a:r>
              <a:rPr lang="es-CO" dirty="0"/>
              <a:t>: Esto puede ser más difícil de estimar sin un grafo completo, pero se puede basar en el conocimiento del problema. Por ejemplo, en un problema donde los caminos se alargan con cada acción, podrías calcular m como el número máximo de acciones que podría tomar un camino largo antes de volverse inviable o regresar a un estado previo.</a:t>
            </a:r>
          </a:p>
          <a:p>
            <a:r>
              <a:rPr lang="es-CO" b="1" dirty="0"/>
              <a:t>c) Factor de ramificación (b):</a:t>
            </a:r>
          </a:p>
          <a:p>
            <a:pPr>
              <a:buFont typeface="Arial" panose="020B0604020202020204" pitchFamily="34" charset="0"/>
              <a:buChar char="•"/>
            </a:pPr>
            <a:r>
              <a:rPr lang="es-CO" b="1" dirty="0"/>
              <a:t>Qué es</a:t>
            </a:r>
            <a:r>
              <a:rPr lang="es-CO" dirty="0"/>
              <a:t>: Es el número promedio de sucesores que tiene un nodo en el espacio de estados, es decir, cuántos estados pueden resultar de aplicar todas las acciones posibles en un estado dado.</a:t>
            </a:r>
          </a:p>
          <a:p>
            <a:pPr>
              <a:buFont typeface="Arial" panose="020B0604020202020204" pitchFamily="34" charset="0"/>
              <a:buChar char="•"/>
            </a:pPr>
            <a:r>
              <a:rPr lang="es-CO" b="1" dirty="0"/>
              <a:t>Cómo calcularlo</a:t>
            </a:r>
            <a:r>
              <a:rPr lang="es-CO" dirty="0"/>
              <a:t>: Aunque no conozcas todos los sucesores en todo el grafo, puedes estimar </a:t>
            </a:r>
            <a:r>
              <a:rPr lang="es-CO" dirty="0" err="1"/>
              <a:t>bbb</a:t>
            </a:r>
            <a:r>
              <a:rPr lang="es-CO" dirty="0"/>
              <a:t> evaluando el número de acciones posibles en estados típicos del problema. Por ejemplo, si en un punto de un problema de laberinto un agente puede moverse en 4 direcciones (arriba, abajo, izquierda, derecha), entonces b sería 4. Si algunas acciones no son siempre posibles, puedes promediar los valores.</a:t>
            </a:r>
          </a:p>
          <a:p>
            <a:endParaRPr lang="es-CO" dirty="0"/>
          </a:p>
        </p:txBody>
      </p:sp>
    </p:spTree>
    <p:extLst>
      <p:ext uri="{BB962C8B-B14F-4D97-AF65-F5344CB8AC3E}">
        <p14:creationId xmlns:p14="http://schemas.microsoft.com/office/powerpoint/2010/main" val="4081339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err="1"/>
              <a:t>est-First</a:t>
            </a:r>
            <a:r>
              <a:rPr lang="es-CO" dirty="0"/>
              <a:t> </a:t>
            </a:r>
            <a:r>
              <a:rPr lang="es-CO" dirty="0" err="1"/>
              <a:t>Search</a:t>
            </a:r>
            <a:r>
              <a:rPr lang="es-CO" dirty="0"/>
              <a:t> es un marco general de búsqueda basado en una función de evaluación f(n), lo que le permite adaptarse a distintos contextos dependiendo de cómo se defina esa función. </a:t>
            </a:r>
          </a:p>
        </p:txBody>
      </p:sp>
    </p:spTree>
    <p:extLst>
      <p:ext uri="{BB962C8B-B14F-4D97-AF65-F5344CB8AC3E}">
        <p14:creationId xmlns:p14="http://schemas.microsoft.com/office/powerpoint/2010/main" val="1679862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1EFDA-F741-66E5-A089-16E0923C0E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60F711-A017-6E62-6B74-1E58659A09B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AAF5C09-077E-C556-7D2A-B3223913ACF7}"/>
              </a:ext>
            </a:extLst>
          </p:cNvPr>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s-CO" dirty="0"/>
              <a:t>Seguir los punteros del </a:t>
            </a:r>
            <a:r>
              <a:rPr lang="es-CO" b="1" dirty="0"/>
              <a:t>PARENT</a:t>
            </a:r>
            <a:r>
              <a:rPr lang="es-CO" dirty="0"/>
              <a:t> desde un nodo nos permite recuperar los estados y acciones a lo largo del camino hacia ese nodo. Hacer esto desde un nodo objetivo nos da la solución.</a:t>
            </a:r>
          </a:p>
          <a:p>
            <a:endParaRPr lang="es-CO" dirty="0"/>
          </a:p>
        </p:txBody>
      </p:sp>
    </p:spTree>
    <p:extLst>
      <p:ext uri="{BB962C8B-B14F-4D97-AF65-F5344CB8AC3E}">
        <p14:creationId xmlns:p14="http://schemas.microsoft.com/office/powerpoint/2010/main" val="230683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s-CO" dirty="0"/>
              <a:t>Seguir los punteros del </a:t>
            </a:r>
            <a:r>
              <a:rPr lang="es-CO" b="1" dirty="0"/>
              <a:t>PARENT</a:t>
            </a:r>
            <a:r>
              <a:rPr lang="es-CO" dirty="0"/>
              <a:t> desde un nodo nos permite recuperar los estados y acciones a lo largo del camino hacia ese nodo. Hacer esto desde un nodo objetivo nos da la solución.</a:t>
            </a:r>
          </a:p>
          <a:p>
            <a:endParaRPr lang="es-CO" dirty="0"/>
          </a:p>
        </p:txBody>
      </p:sp>
    </p:spTree>
    <p:extLst>
      <p:ext uri="{BB962C8B-B14F-4D97-AF65-F5344CB8AC3E}">
        <p14:creationId xmlns:p14="http://schemas.microsoft.com/office/powerpoint/2010/main" val="455827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2182732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1427852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2107831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75044-4ECC-2AAA-8D3A-A75C0E9A83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4380CB-A034-EEC5-3322-62996A991F4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AF6851A-D020-21B7-78F6-880044103ED3}"/>
              </a:ext>
            </a:extLst>
          </p:cNvPr>
          <p:cNvSpPr>
            <a:spLocks noGrp="1"/>
          </p:cNvSpPr>
          <p:nvPr>
            <p:ph type="body" idx="1"/>
          </p:nvPr>
        </p:nvSpPr>
        <p:spPr/>
        <p:txBody>
          <a:bodyPr/>
          <a:lstStyle/>
          <a:p>
            <a:r>
              <a:rPr lang="es-CO" dirty="0"/>
              <a:t>Un agente no informado sin conocimiento de la geografía rumana no tiene idea de si ir a </a:t>
            </a:r>
            <a:r>
              <a:rPr lang="es-CO" dirty="0" err="1"/>
              <a:t>Zerind</a:t>
            </a:r>
            <a:r>
              <a:rPr lang="es-CO" dirty="0"/>
              <a:t> o a Sibiu es un mejor primer paso. En contraste, un agente informado  como BFS que conoce la ubicación de cada ciudad sabe que Sibiu está mucho más cerca de Bucarest y, por lo tanto, es más probable que esté en el camino más corto.</a:t>
            </a:r>
          </a:p>
        </p:txBody>
      </p:sp>
    </p:spTree>
    <p:extLst>
      <p:ext uri="{BB962C8B-B14F-4D97-AF65-F5344CB8AC3E}">
        <p14:creationId xmlns:p14="http://schemas.microsoft.com/office/powerpoint/2010/main" val="2849782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CO" sz="1100" dirty="0"/>
              <a:t>En este caso, una cola </a:t>
            </a:r>
            <a:r>
              <a:rPr lang="es-CO" sz="1100" dirty="0" err="1"/>
              <a:t>First</a:t>
            </a:r>
            <a:r>
              <a:rPr lang="es-CO" sz="1100" dirty="0"/>
              <a:t> In, </a:t>
            </a:r>
            <a:r>
              <a:rPr lang="es-CO" sz="1100" dirty="0" err="1"/>
              <a:t>First</a:t>
            </a:r>
            <a:r>
              <a:rPr lang="es-CO" sz="1100" dirty="0"/>
              <a:t> </a:t>
            </a:r>
            <a:r>
              <a:rPr lang="es-CO" sz="1100" dirty="0" err="1"/>
              <a:t>Out</a:t>
            </a:r>
            <a:r>
              <a:rPr lang="es-CO" sz="1100" dirty="0"/>
              <a:t> (FIFO) será más rápida que una cola de prioridad, y nos dará el orden correcto de los nodos: los nodos nuevos (que siempre son más profundos que sus padres) van al final de la cola, y los nodos antiguos, que son menos profundos que los nuevos nodos, se expanden primero. </a:t>
            </a:r>
          </a:p>
          <a:p>
            <a:pPr marL="139700" indent="0">
              <a:buNone/>
            </a:pPr>
            <a:endParaRPr lang="es-CO" dirty="0"/>
          </a:p>
        </p:txBody>
      </p:sp>
    </p:spTree>
    <p:extLst>
      <p:ext uri="{BB962C8B-B14F-4D97-AF65-F5344CB8AC3E}">
        <p14:creationId xmlns:p14="http://schemas.microsoft.com/office/powerpoint/2010/main" val="3479111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CO" sz="1100" dirty="0"/>
              <a:t>La búsqueda siempre encuentra una solución con un número mínimo de acciones, porque cuando está generando nodos en la profundidad d, ya ha generado todos los nodos en la profundidad d-1 por lo que, si uno de ellos fuera una solución, habría sido encontrada. </a:t>
            </a:r>
          </a:p>
          <a:p>
            <a:pPr marL="139700" indent="0">
              <a:buNone/>
            </a:pPr>
            <a:endParaRPr kumimoji="0" lang="es-CO" altLang="es-CO" sz="1100" b="0" i="0" u="none" strike="noStrike" cap="none" normalizeH="0" baseline="0" dirty="0">
              <a:ln>
                <a:noFill/>
              </a:ln>
              <a:solidFill>
                <a:schemeClr val="tx1"/>
              </a:solidFill>
              <a:effectLst/>
            </a:endParaRPr>
          </a:p>
          <a:p>
            <a:pPr marL="139700" indent="0">
              <a:buNone/>
            </a:pPr>
            <a:endParaRPr kumimoji="0" lang="es-CO" altLang="es-CO" sz="1100" b="0" i="0" u="none" strike="noStrike" cap="none" normalizeH="0" baseline="0" dirty="0">
              <a:ln>
                <a:noFill/>
              </a:ln>
              <a:solidFill>
                <a:schemeClr val="tx1"/>
              </a:solidFill>
              <a:effectLst/>
            </a:endParaRPr>
          </a:p>
          <a:p>
            <a:pPr marL="139700" indent="0">
              <a:buNone/>
            </a:pPr>
            <a:r>
              <a:rPr kumimoji="0" lang="es-CO" altLang="es-CO" sz="1100" b="0" i="0" u="none" strike="noStrike" cap="none" normalizeH="0" baseline="0" dirty="0">
                <a:ln>
                  <a:noFill/>
                </a:ln>
                <a:solidFill>
                  <a:schemeClr val="tx1"/>
                </a:solidFill>
                <a:effectLst/>
              </a:rPr>
              <a:t>porque una vez que hemos alcanzado un estado, nunca podremos encontrar un mejor camino hacia ese estado, ya que f(n) es la profundidad desde la raíz hasta el nodo</a:t>
            </a:r>
            <a:endParaRPr lang="es-CO" dirty="0"/>
          </a:p>
        </p:txBody>
      </p:sp>
    </p:spTree>
    <p:extLst>
      <p:ext uri="{BB962C8B-B14F-4D97-AF65-F5344CB8AC3E}">
        <p14:creationId xmlns:p14="http://schemas.microsoft.com/office/powerpoint/2010/main" val="2035306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CO" sz="1100" dirty="0"/>
              <a:t>Un árbol uniforme donde cada estado tiene b sucesores. La raíz del árbol de búsqueda genera b nodos, cada uno de los cuales genera b nodos más, para un total de b^2 en el segundo nivel. Cada uno de estos genera b nodos más, produciendo b^3 nodos en el tercer nivel, y así sucesivamente. Ahora supón que la solución está en la profundidad d. Entonces, el número total de nodos generados es</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s-CO" sz="1100"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CO" sz="1100" dirty="0"/>
              <a:t>Todos los nodos permanecen en memoria, por lo que tanto la complejidad de tiempo como de espacio son O(</a:t>
            </a:r>
            <a:r>
              <a:rPr lang="es-CO" sz="1100" dirty="0" err="1"/>
              <a:t>b^d</a:t>
            </a:r>
            <a:r>
              <a:rPr lang="es-CO" sz="1100" dirty="0"/>
              <a:t>). Límites exponenciales como esos son alarmantes. Como un ejemplo típico del mundo real, considera un problema con un factor de ramificación b=10, una velocidad de procesamiento de 1 millón de nodos/segundo, y requerimientos de memoria de 1 Kbyte/nodo. Una búsqueda hasta la profundidad d=10 tomaría menos de 3 horas, pero requeriría 10 terabytes de memoria. Los requerimientos de memoria son un problema mayor para la búsqueda en anchura que el tiempo de ejecución. Pero el tiempo sigue siendo un factor importante. A una profundidad d=14, incluso con memoria infinita, la búsqueda tomaría 3,5 años. En general, los problemas de búsqueda con complejidad exponencial no pueden resolverse con búsqueda no informada salvo en los casos más pequeños.</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s-CO" sz="1100" dirty="0"/>
          </a:p>
          <a:p>
            <a:pPr marL="139700" indent="0">
              <a:buNone/>
            </a:pPr>
            <a:endParaRPr lang="es-CO" dirty="0"/>
          </a:p>
        </p:txBody>
      </p:sp>
    </p:spTree>
    <p:extLst>
      <p:ext uri="{BB962C8B-B14F-4D97-AF65-F5344CB8AC3E}">
        <p14:creationId xmlns:p14="http://schemas.microsoft.com/office/powerpoint/2010/main" val="3919301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Cada nodo en el árbol de búsqueda corresponde a un estado en el espacio de estados y los arcos en el árbol de búsqueda corresponden a acciones. La raíz del árbol corresponde al estado inicial del problema.</a:t>
            </a:r>
          </a:p>
          <a:p>
            <a:r>
              <a:rPr lang="es-CO" dirty="0"/>
              <a:t>El árbol de búsqueda puede tener múltiples caminos hacia (y por lo tanto múltiples nodos para) cualquier estado dado, pero cada nodo en el árbol tiene un camino único de regreso a la raíz (como en todos los árboles).</a:t>
            </a:r>
          </a:p>
        </p:txBody>
      </p:sp>
    </p:spTree>
    <p:extLst>
      <p:ext uri="{BB962C8B-B14F-4D97-AF65-F5344CB8AC3E}">
        <p14:creationId xmlns:p14="http://schemas.microsoft.com/office/powerpoint/2010/main" val="1404626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A913B-B795-4E62-C0AC-1C132F9B40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8C4DC2-E731-CE62-706B-FA8C3D49F77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8BBDFB5-0E2B-0510-160A-E00ADC6DAE24}"/>
              </a:ext>
            </a:extLst>
          </p:cNvPr>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2796766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59085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613146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El nodo raíz del árbol de búsqueda está en el estado inicial, Arad. Podemos expandir el nodo considerando las ACCIONES disponibles para ese estado, usando la función RESULTADO para ver a dónde llevan esas acciones, y generando un nuevo nodo (llamado nodo hijo o nodo sucesor) para cada uno de los estados resultantes.</a:t>
            </a:r>
          </a:p>
        </p:txBody>
      </p:sp>
    </p:spTree>
    <p:extLst>
      <p:ext uri="{BB962C8B-B14F-4D97-AF65-F5344CB8AC3E}">
        <p14:creationId xmlns:p14="http://schemas.microsoft.com/office/powerpoint/2010/main" val="3570613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s-CO" dirty="0"/>
              <a:t>Los nodos que ya han sido </a:t>
            </a:r>
            <a:r>
              <a:rPr lang="es-CO" dirty="0" err="1"/>
              <a:t>expmadidos</a:t>
            </a:r>
            <a:r>
              <a:rPr lang="es-CO" dirty="0"/>
              <a:t> se pueden definir como : Nodos alcanzados-Frontera</a:t>
            </a:r>
          </a:p>
        </p:txBody>
      </p:sp>
    </p:spTree>
    <p:extLst>
      <p:ext uri="{BB962C8B-B14F-4D97-AF65-F5344CB8AC3E}">
        <p14:creationId xmlns:p14="http://schemas.microsoft.com/office/powerpoint/2010/main" val="3107408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31352252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p:spTree>
      <p:nvGrpSpPr>
        <p:cNvPr id="1" name=""/>
        <p:cNvGrpSpPr/>
        <p:nvPr/>
      </p:nvGrpSpPr>
      <p:grpSpPr>
        <a:xfrm>
          <a:off x="0" y="0"/>
          <a:ext cx="0" cy="0"/>
          <a:chOff x="0" y="0"/>
          <a:chExt cx="0" cy="0"/>
        </a:xfrm>
      </p:grpSpPr>
      <p:sp>
        <p:nvSpPr>
          <p:cNvPr id="2" name="Rectángulo 1"/>
          <p:cNvSpPr/>
          <p:nvPr/>
        </p:nvSpPr>
        <p:spPr>
          <a:xfrm>
            <a:off x="0" y="-55477"/>
            <a:ext cx="9143999" cy="5198977"/>
          </a:xfrm>
          <a:prstGeom prst="rect">
            <a:avLst/>
          </a:prstGeom>
          <a:solidFill>
            <a:srgbClr val="0F2D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grpSp>
        <p:nvGrpSpPr>
          <p:cNvPr id="10" name="Grupo 9">
            <a:extLst>
              <a:ext uri="{FF2B5EF4-FFF2-40B4-BE49-F238E27FC236}">
                <a16:creationId xmlns:a16="http://schemas.microsoft.com/office/drawing/2014/main" id="{A8DE1008-9435-4582-AE18-9973DCBA2FB5}"/>
              </a:ext>
            </a:extLst>
          </p:cNvPr>
          <p:cNvGrpSpPr/>
          <p:nvPr/>
        </p:nvGrpSpPr>
        <p:grpSpPr>
          <a:xfrm>
            <a:off x="0" y="-374331"/>
            <a:ext cx="9147894" cy="5143500"/>
            <a:chOff x="-5192" y="0"/>
            <a:chExt cx="12197192" cy="6858000"/>
          </a:xfrm>
        </p:grpSpPr>
        <p:pic>
          <p:nvPicPr>
            <p:cNvPr id="11" name="Gráfico 10">
              <a:extLst>
                <a:ext uri="{FF2B5EF4-FFF2-40B4-BE49-F238E27FC236}">
                  <a16:creationId xmlns:a16="http://schemas.microsoft.com/office/drawing/2014/main" id="{3345BC10-B95C-4E5B-8CB5-0D9F33E7E63C}"/>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rot="10800000">
              <a:off x="4543109" y="0"/>
              <a:ext cx="7648891" cy="6858000"/>
            </a:xfrm>
            <a:prstGeom prst="rect">
              <a:avLst/>
            </a:prstGeom>
          </p:spPr>
        </p:pic>
        <p:pic>
          <p:nvPicPr>
            <p:cNvPr id="12" name="Gráfico 11">
              <a:extLst>
                <a:ext uri="{FF2B5EF4-FFF2-40B4-BE49-F238E27FC236}">
                  <a16:creationId xmlns:a16="http://schemas.microsoft.com/office/drawing/2014/main" id="{01917929-CAC9-4C23-BB91-8827BDA2CAEB}"/>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a:off x="-5192" y="0"/>
              <a:ext cx="7648891" cy="6858000"/>
            </a:xfrm>
            <a:prstGeom prst="rect">
              <a:avLst/>
            </a:prstGeom>
          </p:spPr>
        </p:pic>
      </p:grpSp>
      <p:sp>
        <p:nvSpPr>
          <p:cNvPr id="13" name="CuadroTexto 12">
            <a:extLst>
              <a:ext uri="{FF2B5EF4-FFF2-40B4-BE49-F238E27FC236}">
                <a16:creationId xmlns:a16="http://schemas.microsoft.com/office/drawing/2014/main" id="{6C8AC4E2-448D-4FEE-91DD-C1DA16461242}"/>
              </a:ext>
            </a:extLst>
          </p:cNvPr>
          <p:cNvSpPr txBox="1"/>
          <p:nvPr/>
        </p:nvSpPr>
        <p:spPr>
          <a:xfrm>
            <a:off x="264319" y="4914899"/>
            <a:ext cx="1900238" cy="196208"/>
          </a:xfrm>
          <a:prstGeom prst="rect">
            <a:avLst/>
          </a:prstGeom>
          <a:noFill/>
        </p:spPr>
        <p:txBody>
          <a:bodyPr wrap="square" rtlCol="0">
            <a:spAutoFit/>
          </a:bodyPr>
          <a:lstStyle/>
          <a:p>
            <a:r>
              <a:rPr lang="es-CO" sz="675" dirty="0">
                <a:solidFill>
                  <a:schemeClr val="bg1"/>
                </a:solidFill>
              </a:rPr>
              <a:t>Vigilada </a:t>
            </a:r>
            <a:r>
              <a:rPr lang="es-CO" sz="675" dirty="0" err="1">
                <a:solidFill>
                  <a:schemeClr val="bg1"/>
                </a:solidFill>
              </a:rPr>
              <a:t>Mineducación</a:t>
            </a:r>
            <a:endParaRPr lang="es-CO" sz="675" dirty="0">
              <a:solidFill>
                <a:schemeClr val="bg1"/>
              </a:solidFill>
            </a:endParaRPr>
          </a:p>
        </p:txBody>
      </p:sp>
      <p:sp>
        <p:nvSpPr>
          <p:cNvPr id="14" name="CuadroTexto 13">
            <a:extLst>
              <a:ext uri="{FF2B5EF4-FFF2-40B4-BE49-F238E27FC236}">
                <a16:creationId xmlns:a16="http://schemas.microsoft.com/office/drawing/2014/main" id="{D1A6FAEB-0D11-4D7D-9754-629D1A672D97}"/>
              </a:ext>
            </a:extLst>
          </p:cNvPr>
          <p:cNvSpPr txBox="1"/>
          <p:nvPr/>
        </p:nvSpPr>
        <p:spPr>
          <a:xfrm>
            <a:off x="871870" y="1838897"/>
            <a:ext cx="8133072" cy="646331"/>
          </a:xfrm>
          <a:prstGeom prst="rect">
            <a:avLst/>
          </a:prstGeom>
          <a:noFill/>
        </p:spPr>
        <p:txBody>
          <a:bodyPr wrap="square" rtlCol="0">
            <a:spAutoFit/>
          </a:bodyPr>
          <a:lstStyle/>
          <a:p>
            <a:pPr algn="r"/>
            <a:r>
              <a:rPr lang="es-CO" sz="3600" b="1" dirty="0">
                <a:solidFill>
                  <a:schemeClr val="bg1"/>
                </a:solidFill>
                <a:latin typeface="Arial" panose="020B0604020202020204" pitchFamily="34" charset="0"/>
                <a:ea typeface="Roboto" panose="02000000000000000000" pitchFamily="2" charset="0"/>
                <a:cs typeface="Arial" panose="020B0604020202020204" pitchFamily="34" charset="0"/>
              </a:rPr>
              <a:t>Inteligencia Artificial</a:t>
            </a:r>
          </a:p>
        </p:txBody>
      </p:sp>
      <p:pic>
        <p:nvPicPr>
          <p:cNvPr id="20" name="Gráfico 5">
            <a:extLst>
              <a:ext uri="{FF2B5EF4-FFF2-40B4-BE49-F238E27FC236}">
                <a16:creationId xmlns:a16="http://schemas.microsoft.com/office/drawing/2014/main" id="{9F47A9DA-CE97-4EC8-9576-61A1ECAA59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65226" y="3041689"/>
            <a:ext cx="4581131" cy="68963"/>
          </a:xfrm>
          <a:prstGeom prst="rect">
            <a:avLst/>
          </a:prstGeom>
        </p:spPr>
      </p:pic>
      <p:pic>
        <p:nvPicPr>
          <p:cNvPr id="21" name="Gráfico 12">
            <a:extLst>
              <a:ext uri="{FF2B5EF4-FFF2-40B4-BE49-F238E27FC236}">
                <a16:creationId xmlns:a16="http://schemas.microsoft.com/office/drawing/2014/main" id="{D44A8620-4433-45C5-A0B4-543E32F58B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54916" y="4702209"/>
            <a:ext cx="891441" cy="378665"/>
          </a:xfrm>
          <a:prstGeom prst="rect">
            <a:avLst/>
          </a:prstGeom>
        </p:spPr>
      </p:pic>
      <p:sp>
        <p:nvSpPr>
          <p:cNvPr id="22" name="CuadroTexto 21">
            <a:extLst>
              <a:ext uri="{FF2B5EF4-FFF2-40B4-BE49-F238E27FC236}">
                <a16:creationId xmlns:a16="http://schemas.microsoft.com/office/drawing/2014/main" id="{D1A6FAEB-0D11-4D7D-9754-629D1A672D97}"/>
              </a:ext>
            </a:extLst>
          </p:cNvPr>
          <p:cNvSpPr txBox="1"/>
          <p:nvPr/>
        </p:nvSpPr>
        <p:spPr>
          <a:xfrm>
            <a:off x="8054916" y="3344604"/>
            <a:ext cx="874772" cy="438582"/>
          </a:xfrm>
          <a:prstGeom prst="rect">
            <a:avLst/>
          </a:prstGeom>
          <a:noFill/>
        </p:spPr>
        <p:txBody>
          <a:bodyPr wrap="square" rtlCol="0">
            <a:spAutoFit/>
          </a:bodyPr>
          <a:lstStyle/>
          <a:p>
            <a:pPr algn="r"/>
            <a:r>
              <a:rPr lang="es-CO" sz="2250" b="1" dirty="0">
                <a:solidFill>
                  <a:schemeClr val="bg1"/>
                </a:solidFill>
                <a:latin typeface="Arial" panose="020B0604020202020204" pitchFamily="34" charset="0"/>
                <a:ea typeface="Roboto" panose="02000000000000000000" pitchFamily="2" charset="0"/>
                <a:cs typeface="Arial" panose="020B0604020202020204" pitchFamily="34" charset="0"/>
              </a:rPr>
              <a:t>2022</a:t>
            </a:r>
          </a:p>
        </p:txBody>
      </p:sp>
      <p:sp>
        <p:nvSpPr>
          <p:cNvPr id="23" name="Google Shape;40;p33"/>
          <p:cNvSpPr txBox="1">
            <a:spLocks noGrp="1"/>
          </p:cNvSpPr>
          <p:nvPr>
            <p:ph type="title" hasCustomPrompt="1"/>
          </p:nvPr>
        </p:nvSpPr>
        <p:spPr>
          <a:xfrm>
            <a:off x="3071923" y="518260"/>
            <a:ext cx="5706870" cy="76417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1"/>
              </a:buClr>
              <a:buSzPts val="4400"/>
              <a:buFont typeface="Calibri"/>
              <a:buNone/>
              <a:defRPr sz="6000" b="1" kern="1200" dirty="0">
                <a:ln w="15875" cap="flat">
                  <a:noFill/>
                  <a:prstDash val="solid"/>
                </a:ln>
                <a:solidFill>
                  <a:srgbClr val="02C9B6"/>
                </a:solidFill>
                <a:latin typeface="Arial" panose="020B0604020202020204" pitchFamily="34" charset="0"/>
                <a:ea typeface="Roboto" panose="02000000000000000000" pitchFamily="2" charset="0"/>
                <a:cs typeface="Arial" panose="020B0604020202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Tree>
    <p:extLst>
      <p:ext uri="{BB962C8B-B14F-4D97-AF65-F5344CB8AC3E}">
        <p14:creationId xmlns:p14="http://schemas.microsoft.com/office/powerpoint/2010/main" val="3929185525"/>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reserve="1">
  <p:cSld name="1_Title and body">
    <p:spTree>
      <p:nvGrpSpPr>
        <p:cNvPr id="1" name="Shape 21"/>
        <p:cNvGrpSpPr/>
        <p:nvPr/>
      </p:nvGrpSpPr>
      <p:grpSpPr>
        <a:xfrm>
          <a:off x="0" y="0"/>
          <a:ext cx="0" cy="0"/>
          <a:chOff x="0" y="0"/>
          <a:chExt cx="0" cy="0"/>
        </a:xfrm>
      </p:grpSpPr>
      <p:sp>
        <p:nvSpPr>
          <p:cNvPr id="22" name="Google Shape;22;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s-ES"/>
              <a:t>Haga clic para modificar el estilo de título del patrón</a:t>
            </a:r>
            <a:endParaRPr/>
          </a:p>
        </p:txBody>
      </p:sp>
      <p:sp>
        <p:nvSpPr>
          <p:cNvPr id="23" name="Google Shape;23;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pPr lvl="0"/>
            <a:r>
              <a:rPr lang="es-ES"/>
              <a:t>Haga clic para modificar los estilos de texto del patrón</a:t>
            </a:r>
          </a:p>
        </p:txBody>
      </p:sp>
      <p:sp>
        <p:nvSpPr>
          <p:cNvPr id="24" name="Google Shape;2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395665784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reserve="1">
  <p:cSld name="Title and two columns">
    <p:spTree>
      <p:nvGrpSpPr>
        <p:cNvPr id="1" name="Shape 25"/>
        <p:cNvGrpSpPr/>
        <p:nvPr/>
      </p:nvGrpSpPr>
      <p:grpSpPr>
        <a:xfrm>
          <a:off x="0" y="0"/>
          <a:ext cx="0" cy="0"/>
          <a:chOff x="0" y="0"/>
          <a:chExt cx="0" cy="0"/>
        </a:xfrm>
      </p:grpSpPr>
      <p:sp>
        <p:nvSpPr>
          <p:cNvPr id="26" name="Google Shape;26;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s-ES"/>
              <a:t>Haga clic para modificar el estilo de título del patrón</a:t>
            </a:r>
            <a:endParaRPr/>
          </a:p>
        </p:txBody>
      </p:sp>
      <p:sp>
        <p:nvSpPr>
          <p:cNvPr id="27" name="Google Shape;27;p1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s-ES"/>
              <a:t>Haga clic para modificar los estilos de texto del patrón</a:t>
            </a:r>
          </a:p>
        </p:txBody>
      </p:sp>
      <p:sp>
        <p:nvSpPr>
          <p:cNvPr id="28" name="Google Shape;28;p1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s-ES"/>
              <a:t>Haga clic para modificar los estilos de texto del patrón</a:t>
            </a:r>
          </a:p>
        </p:txBody>
      </p:sp>
      <p:sp>
        <p:nvSpPr>
          <p:cNvPr id="29" name="Google Shape;29;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215229690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s-ES"/>
              <a:t>Haga clic para modificar el estilo de título del patrón</a:t>
            </a:r>
            <a:endParaRPr/>
          </a:p>
        </p:txBody>
      </p:sp>
      <p:sp>
        <p:nvSpPr>
          <p:cNvPr id="32" name="Google Shape;32;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4254910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reserve="1">
  <p:cSld name="One column text">
    <p:spTree>
      <p:nvGrpSpPr>
        <p:cNvPr id="1" name="Shape 33"/>
        <p:cNvGrpSpPr/>
        <p:nvPr/>
      </p:nvGrpSpPr>
      <p:grpSpPr>
        <a:xfrm>
          <a:off x="0" y="0"/>
          <a:ext cx="0" cy="0"/>
          <a:chOff x="0" y="0"/>
          <a:chExt cx="0" cy="0"/>
        </a:xfrm>
      </p:grpSpPr>
      <p:sp>
        <p:nvSpPr>
          <p:cNvPr id="34" name="Google Shape;34;p1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r>
              <a:rPr lang="es-ES"/>
              <a:t>Haga clic para modificar el estilo de título del patrón</a:t>
            </a:r>
            <a:endParaRPr/>
          </a:p>
        </p:txBody>
      </p:sp>
      <p:sp>
        <p:nvSpPr>
          <p:cNvPr id="35" name="Google Shape;35;p1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s-ES"/>
              <a:t>Haga clic para modificar los estilos de texto del patrón</a:t>
            </a:r>
          </a:p>
        </p:txBody>
      </p:sp>
      <p:sp>
        <p:nvSpPr>
          <p:cNvPr id="36" name="Google Shape;36;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174422381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reserve="1">
  <p:cSld name="Main point">
    <p:spTree>
      <p:nvGrpSpPr>
        <p:cNvPr id="1" name="Shape 37"/>
        <p:cNvGrpSpPr/>
        <p:nvPr/>
      </p:nvGrpSpPr>
      <p:grpSpPr>
        <a:xfrm>
          <a:off x="0" y="0"/>
          <a:ext cx="0" cy="0"/>
          <a:chOff x="0" y="0"/>
          <a:chExt cx="0" cy="0"/>
        </a:xfrm>
      </p:grpSpPr>
      <p:sp>
        <p:nvSpPr>
          <p:cNvPr id="38" name="Google Shape;38;p1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r>
              <a:rPr lang="es-ES"/>
              <a:t>Haga clic para modificar el estilo de título del patrón</a:t>
            </a:r>
            <a:endParaRPr/>
          </a:p>
        </p:txBody>
      </p:sp>
      <p:sp>
        <p:nvSpPr>
          <p:cNvPr id="39" name="Google Shape;39;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151448976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reserve="1">
  <p:cSld name="Section title and description">
    <p:spTree>
      <p:nvGrpSpPr>
        <p:cNvPr id="1" name="Shape 40"/>
        <p:cNvGrpSpPr/>
        <p:nvPr/>
      </p:nvGrpSpPr>
      <p:grpSpPr>
        <a:xfrm>
          <a:off x="0" y="0"/>
          <a:ext cx="0" cy="0"/>
          <a:chOff x="0" y="0"/>
          <a:chExt cx="0" cy="0"/>
        </a:xfrm>
      </p:grpSpPr>
      <p:sp>
        <p:nvSpPr>
          <p:cNvPr id="41" name="Google Shape;41;p1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1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r>
              <a:rPr lang="es-ES"/>
              <a:t>Haga clic para modificar el estilo de título del patrón</a:t>
            </a:r>
            <a:endParaRPr/>
          </a:p>
        </p:txBody>
      </p:sp>
      <p:sp>
        <p:nvSpPr>
          <p:cNvPr id="43" name="Google Shape;43;p1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s-ES"/>
              <a:t>Haga clic para modificar el estilo de subtítulo del patrón</a:t>
            </a:r>
            <a:endParaRPr/>
          </a:p>
        </p:txBody>
      </p:sp>
      <p:sp>
        <p:nvSpPr>
          <p:cNvPr id="44" name="Google Shape;44;p1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pPr lvl="0"/>
            <a:r>
              <a:rPr lang="es-ES"/>
              <a:t>Haga clic para modificar los estilos de texto del patrón</a:t>
            </a:r>
          </a:p>
        </p:txBody>
      </p:sp>
      <p:sp>
        <p:nvSpPr>
          <p:cNvPr id="45" name="Google Shape;45;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335274232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p:cSld name="Caption">
    <p:spTree>
      <p:nvGrpSpPr>
        <p:cNvPr id="1" name="Shape 46"/>
        <p:cNvGrpSpPr/>
        <p:nvPr/>
      </p:nvGrpSpPr>
      <p:grpSpPr>
        <a:xfrm>
          <a:off x="0" y="0"/>
          <a:ext cx="0" cy="0"/>
          <a:chOff x="0" y="0"/>
          <a:chExt cx="0" cy="0"/>
        </a:xfrm>
      </p:grpSpPr>
      <p:sp>
        <p:nvSpPr>
          <p:cNvPr id="47" name="Google Shape;47;p1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pPr lvl="0"/>
            <a:r>
              <a:rPr lang="es-ES"/>
              <a:t>Haga clic para modificar los estilos de texto del patrón</a:t>
            </a:r>
          </a:p>
        </p:txBody>
      </p:sp>
      <p:sp>
        <p:nvSpPr>
          <p:cNvPr id="48" name="Google Shape;48;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17547289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reserve="1">
  <p:cSld name="Big number">
    <p:spTree>
      <p:nvGrpSpPr>
        <p:cNvPr id="1" name="Shape 49"/>
        <p:cNvGrpSpPr/>
        <p:nvPr/>
      </p:nvGrpSpPr>
      <p:grpSpPr>
        <a:xfrm>
          <a:off x="0" y="0"/>
          <a:ext cx="0" cy="0"/>
          <a:chOff x="0" y="0"/>
          <a:chExt cx="0" cy="0"/>
        </a:xfrm>
      </p:grpSpPr>
      <p:sp>
        <p:nvSpPr>
          <p:cNvPr id="50" name="Google Shape;50;p1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1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pPr lvl="0"/>
            <a:r>
              <a:rPr lang="es-ES"/>
              <a:t>Haga clic para modificar los estilos de texto del patrón</a:t>
            </a:r>
          </a:p>
        </p:txBody>
      </p:sp>
      <p:sp>
        <p:nvSpPr>
          <p:cNvPr id="52" name="Google Shape;52;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28898405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53"/>
        <p:cNvGrpSpPr/>
        <p:nvPr/>
      </p:nvGrpSpPr>
      <p:grpSpPr>
        <a:xfrm>
          <a:off x="0" y="0"/>
          <a:ext cx="0" cy="0"/>
          <a:chOff x="0" y="0"/>
          <a:chExt cx="0" cy="0"/>
        </a:xfrm>
      </p:grpSpPr>
      <p:sp>
        <p:nvSpPr>
          <p:cNvPr id="54" name="Google Shape;5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3199741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1" name="Google Shape;11;p2"/>
          <p:cNvSpPr txBox="1">
            <a:spLocks noGrp="1"/>
          </p:cNvSpPr>
          <p:nvPr>
            <p:ph type="ctrTitle"/>
          </p:nvPr>
        </p:nvSpPr>
        <p:spPr>
          <a:xfrm>
            <a:off x="685800" y="743850"/>
            <a:ext cx="5796900" cy="1159800"/>
          </a:xfrm>
          <a:prstGeom prst="rect">
            <a:avLst/>
          </a:prstGeom>
        </p:spPr>
        <p:txBody>
          <a:bodyPr spcFirstLastPara="1" wrap="square" lIns="0" tIns="0" rIns="0" bIns="0"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extLst>
      <p:ext uri="{BB962C8B-B14F-4D97-AF65-F5344CB8AC3E}">
        <p14:creationId xmlns:p14="http://schemas.microsoft.com/office/powerpoint/2010/main" val="279934001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Agenda">
    <p:bg>
      <p:bgPr>
        <a:solidFill>
          <a:srgbClr val="0D3240"/>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200DF232-9F94-437F-A5B1-F2EE8AD5FEF8}"/>
              </a:ext>
            </a:extLst>
          </p:cNvPr>
          <p:cNvSpPr>
            <a:spLocks noGrp="1"/>
          </p:cNvSpPr>
          <p:nvPr>
            <p:ph type="title" hasCustomPrompt="1"/>
          </p:nvPr>
        </p:nvSpPr>
        <p:spPr>
          <a:xfrm>
            <a:off x="23732" y="492014"/>
            <a:ext cx="3692632" cy="543742"/>
          </a:xfrm>
        </p:spPr>
        <p:txBody>
          <a:bodyPr/>
          <a:lstStyle>
            <a:lvl1pPr algn="ctr">
              <a:defRPr sz="4000" b="1">
                <a:solidFill>
                  <a:srgbClr val="02C9B6"/>
                </a:solidFill>
                <a:latin typeface="Calibri" panose="020F0502020204030204" pitchFamily="34" charset="0"/>
                <a:cs typeface="Calibri" panose="020F0502020204030204" pitchFamily="34" charset="0"/>
              </a:defRPr>
            </a:lvl1pPr>
          </a:lstStyle>
          <a:p>
            <a:r>
              <a:rPr lang="es-ES" dirty="0"/>
              <a:t>Agenda</a:t>
            </a:r>
            <a:endParaRPr lang="es-CO" dirty="0"/>
          </a:p>
        </p:txBody>
      </p:sp>
      <p:sp>
        <p:nvSpPr>
          <p:cNvPr id="8" name="Google Shape;37;p32">
            <a:extLst>
              <a:ext uri="{FF2B5EF4-FFF2-40B4-BE49-F238E27FC236}">
                <a16:creationId xmlns:a16="http://schemas.microsoft.com/office/drawing/2014/main" id="{7E4911F7-0A38-4B68-AAA1-C1FC3DEB2706}"/>
              </a:ext>
            </a:extLst>
          </p:cNvPr>
          <p:cNvSpPr txBox="1">
            <a:spLocks noGrp="1"/>
          </p:cNvSpPr>
          <p:nvPr>
            <p:ph type="body" idx="1"/>
          </p:nvPr>
        </p:nvSpPr>
        <p:spPr>
          <a:xfrm>
            <a:off x="986601" y="1309983"/>
            <a:ext cx="7514035" cy="3330688"/>
          </a:xfrm>
          <a:prstGeom prst="rect">
            <a:avLst/>
          </a:prstGeom>
          <a:noFill/>
          <a:ln>
            <a:noFill/>
          </a:ln>
        </p:spPr>
        <p:txBody>
          <a:bodyPr spcFirstLastPara="1" wrap="square" lIns="91425" tIns="45700" rIns="91425" bIns="45700" anchor="t" anchorCtr="0">
            <a:normAutofit/>
          </a:bodyPr>
          <a:lstStyle>
            <a:lvl1pPr marL="5715" lvl="0" indent="0" algn="l">
              <a:lnSpc>
                <a:spcPct val="100000"/>
              </a:lnSpc>
              <a:spcBef>
                <a:spcPts val="360"/>
              </a:spcBef>
              <a:spcAft>
                <a:spcPts val="0"/>
              </a:spcAft>
              <a:buClr>
                <a:srgbClr val="02C9B6"/>
              </a:buClr>
              <a:buSzPts val="3480"/>
              <a:buFont typeface="Arial" panose="020B0604020202020204" pitchFamily="34" charset="0"/>
              <a:buNone/>
              <a:defRPr sz="1800">
                <a:solidFill>
                  <a:schemeClr val="bg1"/>
                </a:solidFill>
                <a:latin typeface="Calibri"/>
                <a:ea typeface="Calibri"/>
                <a:cs typeface="Calibri"/>
                <a:sym typeface="Calibri"/>
              </a:defRPr>
            </a:lvl1pPr>
            <a:lvl2pPr marL="685800" lvl="1" indent="-309563" algn="l">
              <a:lnSpc>
                <a:spcPct val="100000"/>
              </a:lnSpc>
              <a:spcBef>
                <a:spcPts val="450"/>
              </a:spcBef>
              <a:spcAft>
                <a:spcPts val="0"/>
              </a:spcAft>
              <a:buSzPts val="2900"/>
              <a:buChar char="•"/>
              <a:defRPr>
                <a:latin typeface="Calibri"/>
                <a:ea typeface="Calibri"/>
                <a:cs typeface="Calibri"/>
                <a:sym typeface="Calibri"/>
              </a:defRPr>
            </a:lvl2pPr>
            <a:lvl3pPr marL="1028700" lvl="2" indent="-295751" algn="l">
              <a:lnSpc>
                <a:spcPct val="100000"/>
              </a:lnSpc>
              <a:spcBef>
                <a:spcPts val="450"/>
              </a:spcBef>
              <a:spcAft>
                <a:spcPts val="0"/>
              </a:spcAft>
              <a:buSzPts val="2610"/>
              <a:buChar char="•"/>
              <a:defRPr>
                <a:latin typeface="Calibri"/>
                <a:ea typeface="Calibri"/>
                <a:cs typeface="Calibri"/>
                <a:sym typeface="Calibri"/>
              </a:defRPr>
            </a:lvl3pPr>
            <a:lvl4pPr marL="1371600" lvl="3" indent="-281939" algn="l">
              <a:lnSpc>
                <a:spcPct val="100000"/>
              </a:lnSpc>
              <a:spcBef>
                <a:spcPts val="450"/>
              </a:spcBef>
              <a:spcAft>
                <a:spcPts val="0"/>
              </a:spcAft>
              <a:buSzPts val="2320"/>
              <a:buChar char="•"/>
              <a:defRPr>
                <a:latin typeface="Calibri"/>
                <a:ea typeface="Calibri"/>
                <a:cs typeface="Calibri"/>
                <a:sym typeface="Calibri"/>
              </a:defRPr>
            </a:lvl4pPr>
            <a:lvl5pPr marL="1714500" lvl="4" indent="-268128" algn="l">
              <a:lnSpc>
                <a:spcPct val="100000"/>
              </a:lnSpc>
              <a:spcBef>
                <a:spcPts val="450"/>
              </a:spcBef>
              <a:spcAft>
                <a:spcPts val="0"/>
              </a:spcAft>
              <a:buSzPts val="2030"/>
              <a:buChar char="•"/>
              <a:defRPr>
                <a:latin typeface="Calibri"/>
                <a:ea typeface="Calibri"/>
                <a:cs typeface="Calibri"/>
                <a:sym typeface="Calibri"/>
              </a:defRPr>
            </a:lvl5pPr>
            <a:lvl6pPr marL="2057400" lvl="5" indent="-295751" algn="l">
              <a:lnSpc>
                <a:spcPct val="100000"/>
              </a:lnSpc>
              <a:spcBef>
                <a:spcPts val="450"/>
              </a:spcBef>
              <a:spcAft>
                <a:spcPts val="0"/>
              </a:spcAft>
              <a:buSzPts val="2610"/>
              <a:buChar char="•"/>
              <a:defRPr/>
            </a:lvl6pPr>
            <a:lvl7pPr marL="2400300" lvl="6" indent="-295751" algn="l">
              <a:lnSpc>
                <a:spcPct val="100000"/>
              </a:lnSpc>
              <a:spcBef>
                <a:spcPts val="450"/>
              </a:spcBef>
              <a:spcAft>
                <a:spcPts val="0"/>
              </a:spcAft>
              <a:buSzPts val="2610"/>
              <a:buChar char="•"/>
              <a:defRPr/>
            </a:lvl7pPr>
            <a:lvl8pPr marL="2743200" lvl="7" indent="-295751" algn="l">
              <a:lnSpc>
                <a:spcPct val="100000"/>
              </a:lnSpc>
              <a:spcBef>
                <a:spcPts val="450"/>
              </a:spcBef>
              <a:spcAft>
                <a:spcPts val="0"/>
              </a:spcAft>
              <a:buSzPts val="2610"/>
              <a:buChar char="•"/>
              <a:defRPr/>
            </a:lvl8pPr>
            <a:lvl9pPr marL="3086100" lvl="8" indent="-295751" algn="l">
              <a:lnSpc>
                <a:spcPct val="100000"/>
              </a:lnSpc>
              <a:spcBef>
                <a:spcPts val="450"/>
              </a:spcBef>
              <a:spcAft>
                <a:spcPts val="450"/>
              </a:spcAft>
              <a:buSzPts val="2610"/>
              <a:buChar char="•"/>
              <a:defRPr/>
            </a:lvl9pPr>
          </a:lstStyle>
          <a:p>
            <a:pPr lvl="0"/>
            <a:r>
              <a:rPr lang="es-ES"/>
              <a:t>Haga clic para modificar los estilos de texto del patrón</a:t>
            </a:r>
          </a:p>
        </p:txBody>
      </p:sp>
      <p:pic>
        <p:nvPicPr>
          <p:cNvPr id="9" name="Gráfico 5">
            <a:extLst>
              <a:ext uri="{FF2B5EF4-FFF2-40B4-BE49-F238E27FC236}">
                <a16:creationId xmlns:a16="http://schemas.microsoft.com/office/drawing/2014/main" id="{77AE4992-419D-4C0D-ADAE-F817396DCB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40392" y="674833"/>
            <a:ext cx="4581131" cy="68963"/>
          </a:xfrm>
          <a:prstGeom prst="rect">
            <a:avLst/>
          </a:prstGeom>
        </p:spPr>
      </p:pic>
      <p:pic>
        <p:nvPicPr>
          <p:cNvPr id="10"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4916" y="4778409"/>
            <a:ext cx="891441" cy="378665"/>
          </a:xfrm>
          <a:prstGeom prst="rect">
            <a:avLst/>
          </a:prstGeom>
        </p:spPr>
      </p:pic>
      <p:sp>
        <p:nvSpPr>
          <p:cNvPr id="11" name="CuadroTexto 10">
            <a:extLst>
              <a:ext uri="{FF2B5EF4-FFF2-40B4-BE49-F238E27FC236}">
                <a16:creationId xmlns:a16="http://schemas.microsoft.com/office/drawing/2014/main" id="{6C8AC4E2-448D-4FEE-91DD-C1DA16461242}"/>
              </a:ext>
            </a:extLst>
          </p:cNvPr>
          <p:cNvSpPr txBox="1"/>
          <p:nvPr/>
        </p:nvSpPr>
        <p:spPr>
          <a:xfrm>
            <a:off x="264319" y="4914899"/>
            <a:ext cx="1900238" cy="196208"/>
          </a:xfrm>
          <a:prstGeom prst="rect">
            <a:avLst/>
          </a:prstGeom>
          <a:noFill/>
        </p:spPr>
        <p:txBody>
          <a:bodyPr wrap="square" rtlCol="0">
            <a:spAutoFit/>
          </a:bodyPr>
          <a:lstStyle/>
          <a:p>
            <a:r>
              <a:rPr lang="es-CO" sz="675" dirty="0">
                <a:solidFill>
                  <a:schemeClr val="bg1"/>
                </a:solidFill>
              </a:rPr>
              <a:t>Vigilada </a:t>
            </a:r>
            <a:r>
              <a:rPr lang="es-CO" sz="675" dirty="0" err="1">
                <a:solidFill>
                  <a:schemeClr val="bg1"/>
                </a:solidFill>
              </a:rPr>
              <a:t>Mineducación</a:t>
            </a:r>
            <a:endParaRPr lang="es-CO" sz="675" dirty="0">
              <a:solidFill>
                <a:schemeClr val="bg1"/>
              </a:solidFill>
            </a:endParaRPr>
          </a:p>
        </p:txBody>
      </p:sp>
    </p:spTree>
    <p:extLst>
      <p:ext uri="{BB962C8B-B14F-4D97-AF65-F5344CB8AC3E}">
        <p14:creationId xmlns:p14="http://schemas.microsoft.com/office/powerpoint/2010/main" val="3099914344"/>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4" name="Google Shape;14;p3"/>
          <p:cNvSpPr txBox="1">
            <a:spLocks noGrp="1"/>
          </p:cNvSpPr>
          <p:nvPr>
            <p:ph type="ctrTitle"/>
          </p:nvPr>
        </p:nvSpPr>
        <p:spPr>
          <a:xfrm>
            <a:off x="685800" y="973750"/>
            <a:ext cx="57969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685800" y="2230450"/>
            <a:ext cx="5796900" cy="4653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3326587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Agenda">
    <p:bg>
      <p:bgPr>
        <a:solidFill>
          <a:srgbClr val="0D3240"/>
        </a:solidFill>
        <a:effectLst/>
      </p:bgPr>
    </p:bg>
    <p:spTree>
      <p:nvGrpSpPr>
        <p:cNvPr id="1" name=""/>
        <p:cNvGrpSpPr/>
        <p:nvPr/>
      </p:nvGrpSpPr>
      <p:grpSpPr>
        <a:xfrm>
          <a:off x="0" y="0"/>
          <a:ext cx="0" cy="0"/>
          <a:chOff x="0" y="0"/>
          <a:chExt cx="0" cy="0"/>
        </a:xfrm>
      </p:grpSpPr>
      <p:pic>
        <p:nvPicPr>
          <p:cNvPr id="9" name="Gráfico 5">
            <a:extLst>
              <a:ext uri="{FF2B5EF4-FFF2-40B4-BE49-F238E27FC236}">
                <a16:creationId xmlns:a16="http://schemas.microsoft.com/office/drawing/2014/main" id="{77AE4992-419D-4C0D-ADAE-F817396DCB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40392" y="674833"/>
            <a:ext cx="4581131" cy="68963"/>
          </a:xfrm>
          <a:prstGeom prst="rect">
            <a:avLst/>
          </a:prstGeom>
        </p:spPr>
      </p:pic>
      <p:pic>
        <p:nvPicPr>
          <p:cNvPr id="10"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4916" y="4778409"/>
            <a:ext cx="891441" cy="378665"/>
          </a:xfrm>
          <a:prstGeom prst="rect">
            <a:avLst/>
          </a:prstGeom>
        </p:spPr>
      </p:pic>
      <p:sp>
        <p:nvSpPr>
          <p:cNvPr id="11" name="CuadroTexto 10">
            <a:extLst>
              <a:ext uri="{FF2B5EF4-FFF2-40B4-BE49-F238E27FC236}">
                <a16:creationId xmlns:a16="http://schemas.microsoft.com/office/drawing/2014/main" id="{6C8AC4E2-448D-4FEE-91DD-C1DA16461242}"/>
              </a:ext>
            </a:extLst>
          </p:cNvPr>
          <p:cNvSpPr txBox="1"/>
          <p:nvPr/>
        </p:nvSpPr>
        <p:spPr>
          <a:xfrm>
            <a:off x="264319" y="4914899"/>
            <a:ext cx="1900238" cy="196208"/>
          </a:xfrm>
          <a:prstGeom prst="rect">
            <a:avLst/>
          </a:prstGeom>
          <a:noFill/>
        </p:spPr>
        <p:txBody>
          <a:bodyPr wrap="square" rtlCol="0">
            <a:spAutoFit/>
          </a:bodyPr>
          <a:lstStyle/>
          <a:p>
            <a:r>
              <a:rPr lang="es-CO" sz="675" dirty="0">
                <a:solidFill>
                  <a:schemeClr val="bg1"/>
                </a:solidFill>
              </a:rPr>
              <a:t>Vigilada </a:t>
            </a:r>
            <a:r>
              <a:rPr lang="es-CO" sz="675" dirty="0" err="1">
                <a:solidFill>
                  <a:schemeClr val="bg1"/>
                </a:solidFill>
              </a:rPr>
              <a:t>Mineducación</a:t>
            </a:r>
            <a:endParaRPr lang="es-CO" sz="675" dirty="0">
              <a:solidFill>
                <a:schemeClr val="bg1"/>
              </a:solidFill>
            </a:endParaRPr>
          </a:p>
        </p:txBody>
      </p:sp>
      <p:sp>
        <p:nvSpPr>
          <p:cNvPr id="2" name="Google Shape;87;p22">
            <a:extLst>
              <a:ext uri="{FF2B5EF4-FFF2-40B4-BE49-F238E27FC236}">
                <a16:creationId xmlns:a16="http://schemas.microsoft.com/office/drawing/2014/main" id="{85F04559-A81A-54D3-2B1A-DDD6F2612E0A}"/>
              </a:ext>
            </a:extLst>
          </p:cNvPr>
          <p:cNvSpPr txBox="1">
            <a:spLocks noGrp="1"/>
          </p:cNvSpPr>
          <p:nvPr>
            <p:ph type="body" idx="1"/>
          </p:nvPr>
        </p:nvSpPr>
        <p:spPr>
          <a:xfrm>
            <a:off x="956564" y="906406"/>
            <a:ext cx="7514035" cy="3330688"/>
          </a:xfrm>
          <a:prstGeom prst="rect">
            <a:avLst/>
          </a:prstGeom>
          <a:noFill/>
          <a:ln>
            <a:noFill/>
          </a:ln>
        </p:spPr>
        <p:txBody>
          <a:bodyPr spcFirstLastPara="1" wrap="square" lIns="91425" tIns="91425" rIns="91425" bIns="91425" anchor="ctr" anchorCtr="0">
            <a:noAutofit/>
          </a:bodyPr>
          <a:lstStyle>
            <a:lvl1pPr>
              <a:defRPr/>
            </a:lvl1pPr>
          </a:lstStyle>
          <a:p>
            <a:pPr marL="0" lvl="0" indent="0" algn="ctr" rtl="0">
              <a:lnSpc>
                <a:spcPct val="100000"/>
              </a:lnSpc>
              <a:spcBef>
                <a:spcPts val="0"/>
              </a:spcBef>
              <a:spcAft>
                <a:spcPts val="0"/>
              </a:spcAft>
              <a:buSzPts val="2800"/>
              <a:buNone/>
            </a:pPr>
            <a:r>
              <a:rPr lang="es-ES"/>
              <a:t>Haga clic para modificar los estilos de texto del patrón</a:t>
            </a:r>
          </a:p>
        </p:txBody>
      </p:sp>
    </p:spTree>
    <p:extLst>
      <p:ext uri="{BB962C8B-B14F-4D97-AF65-F5344CB8AC3E}">
        <p14:creationId xmlns:p14="http://schemas.microsoft.com/office/powerpoint/2010/main" val="93918641"/>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Diapositiva de título">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1"/>
            <a:ext cx="2743200" cy="365125"/>
          </a:xfrm>
          <a:prstGeom prst="rect">
            <a:avLst/>
          </a:prstGeom>
        </p:spPr>
        <p:txBody>
          <a:bodyPr vert="horz" lIns="91440" tIns="45720" rIns="91440" bIns="45720" rtlCol="0" anchor="ctr"/>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Footer Placeholder 4"/>
          <p:cNvSpPr>
            <a:spLocks noGrp="1"/>
          </p:cNvSpPr>
          <p:nvPr>
            <p:ph type="ftr" sz="quarter" idx="11"/>
          </p:nvPr>
        </p:nvSpPr>
        <p:spPr>
          <a:xfrm>
            <a:off x="4038600" y="6356351"/>
            <a:ext cx="41148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75939163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reserve="1">
  <p:cSld name="Title slide">
    <p:spTree>
      <p:nvGrpSpPr>
        <p:cNvPr id="1" name="Shape 9"/>
        <p:cNvGrpSpPr/>
        <p:nvPr/>
      </p:nvGrpSpPr>
      <p:grpSpPr>
        <a:xfrm>
          <a:off x="0" y="0"/>
          <a:ext cx="0" cy="0"/>
          <a:chOff x="0" y="0"/>
          <a:chExt cx="0" cy="0"/>
        </a:xfrm>
      </p:grpSpPr>
      <p:pic>
        <p:nvPicPr>
          <p:cNvPr id="10" name="Google Shape;10;p67"/>
          <p:cNvPicPr preferRelativeResize="0"/>
          <p:nvPr/>
        </p:nvPicPr>
        <p:blipFill rotWithShape="1">
          <a:blip r:embed="rId2">
            <a:alphaModFix/>
          </a:blip>
          <a:srcRect l="4164" r="43153"/>
          <a:stretch/>
        </p:blipFill>
        <p:spPr>
          <a:xfrm>
            <a:off x="7765774" y="157061"/>
            <a:ext cx="1020418" cy="659838"/>
          </a:xfrm>
          <a:prstGeom prst="rect">
            <a:avLst/>
          </a:prstGeom>
          <a:noFill/>
          <a:ln>
            <a:noFill/>
          </a:ln>
        </p:spPr>
      </p:pic>
      <p:sp>
        <p:nvSpPr>
          <p:cNvPr id="11" name="Google Shape;11;p6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solidFill>
                  <a:schemeClr val="lt1"/>
                </a:solidFill>
                <a:latin typeface="Calibri"/>
                <a:ea typeface="Calibri"/>
                <a:cs typeface="Calibri"/>
                <a:sym typeface="Calibri"/>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r>
              <a:rPr lang="es-ES"/>
              <a:t>Haga clic para modificar el estilo de título del patrón</a:t>
            </a:r>
            <a:endParaRPr/>
          </a:p>
        </p:txBody>
      </p:sp>
    </p:spTree>
    <p:extLst>
      <p:ext uri="{BB962C8B-B14F-4D97-AF65-F5344CB8AC3E}">
        <p14:creationId xmlns:p14="http://schemas.microsoft.com/office/powerpoint/2010/main" val="182105393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preserve="1">
  <p:cSld name="Title and body">
    <p:spTree>
      <p:nvGrpSpPr>
        <p:cNvPr id="1" name="Shape 12"/>
        <p:cNvGrpSpPr/>
        <p:nvPr/>
      </p:nvGrpSpPr>
      <p:grpSpPr>
        <a:xfrm>
          <a:off x="0" y="0"/>
          <a:ext cx="0" cy="0"/>
          <a:chOff x="0" y="0"/>
          <a:chExt cx="0" cy="0"/>
        </a:xfrm>
      </p:grpSpPr>
      <p:pic>
        <p:nvPicPr>
          <p:cNvPr id="3" name="Gráfico 11">
            <a:extLst>
              <a:ext uri="{FF2B5EF4-FFF2-40B4-BE49-F238E27FC236}">
                <a16:creationId xmlns:a16="http://schemas.microsoft.com/office/drawing/2014/main" id="{82DC6C10-937C-1F1F-D048-1657A24F31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7316" y="4702209"/>
            <a:ext cx="891441" cy="378665"/>
          </a:xfrm>
          <a:prstGeom prst="rect">
            <a:avLst/>
          </a:prstGeom>
        </p:spPr>
      </p:pic>
      <p:sp>
        <p:nvSpPr>
          <p:cNvPr id="4" name="Slide Number Placeholder 5">
            <a:extLst>
              <a:ext uri="{FF2B5EF4-FFF2-40B4-BE49-F238E27FC236}">
                <a16:creationId xmlns:a16="http://schemas.microsoft.com/office/drawing/2014/main" id="{8ECDB7D0-BDF1-F8C6-9DA6-C96C08639B04}"/>
              </a:ext>
            </a:extLst>
          </p:cNvPr>
          <p:cNvSpPr>
            <a:spLocks noGrp="1"/>
          </p:cNvSpPr>
          <p:nvPr>
            <p:ph type="sldNum" sz="quarter"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s-CO" smtClean="0"/>
              <a:t>‹#›</a:t>
            </a:fld>
            <a:endParaRPr lang="es-CO"/>
          </a:p>
        </p:txBody>
      </p:sp>
      <p:pic>
        <p:nvPicPr>
          <p:cNvPr id="5" name="Imagen 4" descr="Imagen que contiene coral, calle, animal, agua&#10;&#10;Descripción generada automáticamente">
            <a:extLst>
              <a:ext uri="{FF2B5EF4-FFF2-40B4-BE49-F238E27FC236}">
                <a16:creationId xmlns:a16="http://schemas.microsoft.com/office/drawing/2014/main" id="{1DCB6439-688A-AB5E-8E4C-BDCA157360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5266977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Referencias">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1"/>
            <a:ext cx="2743200" cy="365125"/>
          </a:xfrm>
          <a:prstGeom prst="rect">
            <a:avLst/>
          </a:prstGeom>
        </p:spPr>
        <p:txBody>
          <a:bodyPr vert="horz" lIns="91440" tIns="45720" rIns="91440" bIns="45720" rtlCol="0" anchor="ctr"/>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Footer Placeholder 4"/>
          <p:cNvSpPr>
            <a:spLocks noGrp="1"/>
          </p:cNvSpPr>
          <p:nvPr>
            <p:ph type="ftr" sz="quarter" idx="11"/>
          </p:nvPr>
        </p:nvSpPr>
        <p:spPr>
          <a:xfrm>
            <a:off x="4038600" y="6356351"/>
            <a:ext cx="41148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2" name="Rectángulo 1">
            <a:extLst>
              <a:ext uri="{FF2B5EF4-FFF2-40B4-BE49-F238E27FC236}">
                <a16:creationId xmlns:a16="http://schemas.microsoft.com/office/drawing/2014/main" id="{18E40F9F-6290-C1E6-1E74-AFEA26E22D8D}"/>
              </a:ext>
            </a:extLst>
          </p:cNvPr>
          <p:cNvSpPr/>
          <p:nvPr/>
        </p:nvSpPr>
        <p:spPr>
          <a:xfrm>
            <a:off x="0" y="0"/>
            <a:ext cx="9144000" cy="857250"/>
          </a:xfrm>
          <a:prstGeom prst="rect">
            <a:avLst/>
          </a:prstGeom>
          <a:solidFill>
            <a:srgbClr val="0D32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ráfico 12">
            <a:extLst>
              <a:ext uri="{FF2B5EF4-FFF2-40B4-BE49-F238E27FC236}">
                <a16:creationId xmlns:a16="http://schemas.microsoft.com/office/drawing/2014/main" id="{F6C67CBD-A8F1-F1DB-702D-816E945356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3400" y="4764835"/>
            <a:ext cx="891441" cy="378665"/>
          </a:xfrm>
          <a:prstGeom prst="rect">
            <a:avLst/>
          </a:prstGeom>
        </p:spPr>
      </p:pic>
      <p:sp>
        <p:nvSpPr>
          <p:cNvPr id="7" name="CuadroTexto 6">
            <a:extLst>
              <a:ext uri="{FF2B5EF4-FFF2-40B4-BE49-F238E27FC236}">
                <a16:creationId xmlns:a16="http://schemas.microsoft.com/office/drawing/2014/main" id="{6704F0FF-04CD-EDFF-7B1A-C5DE938EEA59}"/>
              </a:ext>
            </a:extLst>
          </p:cNvPr>
          <p:cNvSpPr txBox="1"/>
          <p:nvPr/>
        </p:nvSpPr>
        <p:spPr>
          <a:xfrm>
            <a:off x="264319" y="4914899"/>
            <a:ext cx="1900238" cy="196208"/>
          </a:xfrm>
          <a:prstGeom prst="rect">
            <a:avLst/>
          </a:prstGeom>
          <a:solidFill>
            <a:schemeClr val="lt1"/>
          </a:solidFill>
        </p:spPr>
        <p:txBody>
          <a:bodyPr wrap="square" rtlCol="0">
            <a:spAutoFit/>
          </a:bodyPr>
          <a:lstStyle/>
          <a:p>
            <a:r>
              <a:rPr lang="es-CO" sz="675" dirty="0">
                <a:solidFill>
                  <a:schemeClr val="bg2"/>
                </a:solidFill>
              </a:rPr>
              <a:t>Vigilada </a:t>
            </a:r>
            <a:r>
              <a:rPr lang="es-CO" sz="675" dirty="0" err="1">
                <a:solidFill>
                  <a:schemeClr val="bg2"/>
                </a:solidFill>
              </a:rPr>
              <a:t>Mineducación</a:t>
            </a:r>
            <a:endParaRPr lang="es-CO" sz="675" dirty="0">
              <a:solidFill>
                <a:schemeClr val="bg2"/>
              </a:solidFill>
            </a:endParaRPr>
          </a:p>
        </p:txBody>
      </p:sp>
      <p:sp>
        <p:nvSpPr>
          <p:cNvPr id="6" name="Google Shape;98;p23">
            <a:extLst>
              <a:ext uri="{FF2B5EF4-FFF2-40B4-BE49-F238E27FC236}">
                <a16:creationId xmlns:a16="http://schemas.microsoft.com/office/drawing/2014/main" id="{F562C296-131A-1156-2E03-095F6317AF59}"/>
              </a:ext>
            </a:extLst>
          </p:cNvPr>
          <p:cNvSpPr txBox="1"/>
          <p:nvPr/>
        </p:nvSpPr>
        <p:spPr>
          <a:xfrm>
            <a:off x="139161" y="0"/>
            <a:ext cx="5102161" cy="85724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595959"/>
              </a:buClr>
              <a:buSzPts val="2800"/>
              <a:buFont typeface="Arial"/>
              <a:buNone/>
            </a:pPr>
            <a:endParaRPr dirty="0"/>
          </a:p>
        </p:txBody>
      </p:sp>
    </p:spTree>
    <p:extLst>
      <p:ext uri="{BB962C8B-B14F-4D97-AF65-F5344CB8AC3E}">
        <p14:creationId xmlns:p14="http://schemas.microsoft.com/office/powerpoint/2010/main" val="252745712"/>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preserve="1">
  <p:cSld name="1_Title and body">
    <p:spTree>
      <p:nvGrpSpPr>
        <p:cNvPr id="1" name="Shape 15"/>
        <p:cNvGrpSpPr/>
        <p:nvPr/>
      </p:nvGrpSpPr>
      <p:grpSpPr>
        <a:xfrm>
          <a:off x="0" y="0"/>
          <a:ext cx="0" cy="0"/>
          <a:chOff x="0" y="0"/>
          <a:chExt cx="0" cy="0"/>
        </a:xfrm>
      </p:grpSpPr>
      <p:pic>
        <p:nvPicPr>
          <p:cNvPr id="16" name="Google Shape;16;p69"/>
          <p:cNvPicPr preferRelativeResize="0"/>
          <p:nvPr/>
        </p:nvPicPr>
        <p:blipFill rotWithShape="1">
          <a:blip r:embed="rId2">
            <a:alphaModFix/>
          </a:blip>
          <a:srcRect l="4164" r="43153"/>
          <a:stretch/>
        </p:blipFill>
        <p:spPr>
          <a:xfrm>
            <a:off x="7765774" y="157061"/>
            <a:ext cx="1020418" cy="659838"/>
          </a:xfrm>
          <a:prstGeom prst="rect">
            <a:avLst/>
          </a:prstGeom>
          <a:noFill/>
          <a:ln>
            <a:noFill/>
          </a:ln>
        </p:spPr>
      </p:pic>
    </p:spTree>
    <p:extLst>
      <p:ext uri="{BB962C8B-B14F-4D97-AF65-F5344CB8AC3E}">
        <p14:creationId xmlns:p14="http://schemas.microsoft.com/office/powerpoint/2010/main" val="1319693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8"/>
        <p:cNvGrpSpPr/>
        <p:nvPr/>
      </p:nvGrpSpPr>
      <p:grpSpPr>
        <a:xfrm>
          <a:off x="0" y="0"/>
          <a:ext cx="0" cy="0"/>
          <a:chOff x="0" y="0"/>
          <a:chExt cx="0" cy="0"/>
        </a:xfrm>
      </p:grpSpPr>
      <p:sp>
        <p:nvSpPr>
          <p:cNvPr id="19" name="Google Shape;19;p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r>
              <a:rPr lang="es-ES"/>
              <a:t>Haga clic para modificar el estilo de título del patrón</a:t>
            </a:r>
            <a:endParaRPr/>
          </a:p>
        </p:txBody>
      </p:sp>
      <p:sp>
        <p:nvSpPr>
          <p:cNvPr id="20" name="Google Shape;2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21674164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1497199371"/>
      </p:ext>
    </p:extLst>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jdmartinev@eafit.edu.c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1976393" y="518260"/>
            <a:ext cx="6802401" cy="764177"/>
          </a:xfrm>
          <a:prstGeom prst="rect">
            <a:avLst/>
          </a:prstGeom>
        </p:spPr>
        <p:txBody>
          <a:bodyPr spcFirstLastPara="1" wrap="square" lIns="0" tIns="0" rIns="0" bIns="0" anchor="t" anchorCtr="0">
            <a:noAutofit/>
          </a:bodyPr>
          <a:lstStyle/>
          <a:p>
            <a:pPr marL="0" lvl="0" indent="0" rtl="0">
              <a:spcBef>
                <a:spcPts val="0"/>
              </a:spcBef>
              <a:spcAft>
                <a:spcPts val="0"/>
              </a:spcAft>
              <a:buNone/>
            </a:pPr>
            <a:r>
              <a:rPr lang="es-ES" sz="3600" dirty="0"/>
              <a:t> ALGORITMOS DE BUSQUÉDA</a:t>
            </a:r>
          </a:p>
          <a:p>
            <a:pPr marL="0" lvl="0" indent="0" rtl="0">
              <a:spcBef>
                <a:spcPts val="0"/>
              </a:spcBef>
              <a:spcAft>
                <a:spcPts val="0"/>
              </a:spcAft>
              <a:buNone/>
            </a:pPr>
            <a:endParaRPr lang="es-ES" sz="4400" dirty="0"/>
          </a:p>
          <a:p>
            <a:pPr marL="0" lvl="0" indent="0" rtl="0">
              <a:spcBef>
                <a:spcPts val="0"/>
              </a:spcBef>
              <a:spcAft>
                <a:spcPts val="0"/>
              </a:spcAft>
              <a:buNone/>
            </a:pPr>
            <a:endParaRPr lang="es-ES" sz="4800" dirty="0"/>
          </a:p>
        </p:txBody>
      </p:sp>
      <p:sp>
        <p:nvSpPr>
          <p:cNvPr id="3" name="Google Shape;60;p19">
            <a:extLst>
              <a:ext uri="{FF2B5EF4-FFF2-40B4-BE49-F238E27FC236}">
                <a16:creationId xmlns:a16="http://schemas.microsoft.com/office/drawing/2014/main" id="{E4D3BE62-9653-A8AD-FBD4-1A43E265E47F}"/>
              </a:ext>
            </a:extLst>
          </p:cNvPr>
          <p:cNvSpPr txBox="1"/>
          <p:nvPr/>
        </p:nvSpPr>
        <p:spPr>
          <a:xfrm>
            <a:off x="493189" y="3095971"/>
            <a:ext cx="8415832"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600"/>
              <a:buFont typeface="Arial"/>
              <a:buNone/>
            </a:pPr>
            <a:endParaRPr lang="es-CO" sz="2400" b="0" i="0" u="none" strike="noStrike" cap="none" dirty="0">
              <a:solidFill>
                <a:schemeClr val="lt1"/>
              </a:solidFill>
              <a:latin typeface="Calibri"/>
              <a:ea typeface="Calibri"/>
              <a:cs typeface="Calibri"/>
              <a:sym typeface="Calibri"/>
            </a:endParaRPr>
          </a:p>
          <a:p>
            <a:pPr>
              <a:buClr>
                <a:schemeClr val="dk1"/>
              </a:buClr>
              <a:buSzPts val="3600"/>
            </a:pPr>
            <a:r>
              <a:rPr lang="es-CO" sz="2400" b="0" i="0" u="none" strike="noStrike" cap="none" dirty="0">
                <a:solidFill>
                  <a:schemeClr val="lt1"/>
                </a:solidFill>
                <a:latin typeface="Calibri"/>
                <a:ea typeface="Calibri"/>
                <a:cs typeface="Calibri"/>
                <a:sym typeface="Calibri"/>
              </a:rPr>
              <a:t>Yomin E. Jaramillo Múnera, </a:t>
            </a:r>
            <a:r>
              <a:rPr lang="es-CO" sz="2400" b="0" i="0" u="none" strike="noStrike" cap="none" dirty="0" err="1">
                <a:solidFill>
                  <a:schemeClr val="lt1"/>
                </a:solidFill>
                <a:latin typeface="Calibri"/>
                <a:ea typeface="Calibri"/>
                <a:cs typeface="Calibri"/>
                <a:sym typeface="Calibri"/>
              </a:rPr>
              <a:t>Msc</a:t>
            </a:r>
            <a:r>
              <a:rPr lang="es-CO" sz="2400" b="0" i="0" u="none" strike="noStrike" cap="none" dirty="0">
                <a:solidFill>
                  <a:schemeClr val="lt1"/>
                </a:solidFill>
                <a:latin typeface="Calibri"/>
                <a:ea typeface="Calibri"/>
                <a:cs typeface="Calibri"/>
                <a:sym typeface="Calibri"/>
              </a:rPr>
              <a:t>.</a:t>
            </a:r>
            <a:r>
              <a:rPr lang="es-CO" sz="2400" dirty="0">
                <a:solidFill>
                  <a:schemeClr val="lt1"/>
                </a:solidFill>
                <a:latin typeface="Calibri"/>
                <a:ea typeface="Calibri"/>
                <a:cs typeface="Calibri"/>
                <a:sym typeface="Calibri"/>
              </a:rPr>
              <a:t> </a:t>
            </a:r>
            <a:r>
              <a:rPr lang="es-CO" sz="2400" dirty="0" err="1">
                <a:solidFill>
                  <a:schemeClr val="lt1"/>
                </a:solidFill>
                <a:latin typeface="Calibri"/>
                <a:ea typeface="Calibri"/>
                <a:cs typeface="Calibri"/>
                <a:sym typeface="Calibri"/>
              </a:rPr>
              <a:t>Automatizacion</a:t>
            </a:r>
            <a:r>
              <a:rPr lang="es-CO" sz="2400" dirty="0">
                <a:solidFill>
                  <a:schemeClr val="lt1"/>
                </a:solidFill>
                <a:latin typeface="Calibri"/>
                <a:ea typeface="Calibri"/>
                <a:cs typeface="Calibri"/>
                <a:sym typeface="Calibri"/>
              </a:rPr>
              <a:t> y Control </a:t>
            </a:r>
            <a:r>
              <a:rPr lang="es-CO" sz="2400" dirty="0" err="1">
                <a:solidFill>
                  <a:schemeClr val="lt1"/>
                </a:solidFill>
                <a:latin typeface="Calibri"/>
                <a:ea typeface="Calibri"/>
                <a:cs typeface="Calibri"/>
                <a:sym typeface="Calibri"/>
              </a:rPr>
              <a:t>Ind</a:t>
            </a:r>
            <a:endParaRPr lang="es-CO" sz="2400" b="0" i="0" u="none" strike="noStrike" cap="none" dirty="0" err="1">
              <a:solidFill>
                <a:schemeClr val="lt1"/>
              </a:solidFill>
              <a:latin typeface="Calibri"/>
              <a:ea typeface="Calibri"/>
              <a:cs typeface="Calibri"/>
            </a:endParaRPr>
          </a:p>
          <a:p>
            <a:pPr marL="0" marR="0" lvl="0" indent="0" algn="l" rtl="0">
              <a:lnSpc>
                <a:spcPct val="100000"/>
              </a:lnSpc>
              <a:spcBef>
                <a:spcPts val="0"/>
              </a:spcBef>
              <a:spcAft>
                <a:spcPts val="0"/>
              </a:spcAft>
              <a:buClr>
                <a:schemeClr val="dk1"/>
              </a:buClr>
              <a:buSzPts val="3600"/>
              <a:buFont typeface="Arial"/>
              <a:buNone/>
            </a:pPr>
            <a:r>
              <a:rPr lang="es-CO" sz="2400" dirty="0">
                <a:solidFill>
                  <a:schemeClr val="lt1"/>
                </a:solidFill>
                <a:latin typeface="Calibri"/>
                <a:cs typeface="Calibri"/>
                <a:sym typeface="Calibri"/>
                <a:hlinkClick r:id="rId3"/>
              </a:rPr>
              <a:t>yejaramilm@eafit.edu.co</a:t>
            </a:r>
            <a:endParaRPr lang="es-CO" sz="2400" dirty="0">
              <a:solidFill>
                <a:schemeClr val="lt1"/>
              </a:solidFill>
              <a:latin typeface="Calibri"/>
              <a:cs typeface="Calibri"/>
              <a:sym typeface="Calibri"/>
            </a:endParaRPr>
          </a:p>
          <a:p>
            <a:pPr marL="0" marR="0" lvl="0" indent="0" algn="l" rtl="0">
              <a:lnSpc>
                <a:spcPct val="100000"/>
              </a:lnSpc>
              <a:spcBef>
                <a:spcPts val="0"/>
              </a:spcBef>
              <a:spcAft>
                <a:spcPts val="0"/>
              </a:spcAft>
              <a:buClr>
                <a:schemeClr val="dk1"/>
              </a:buClr>
              <a:buSzPts val="3600"/>
              <a:buFont typeface="Arial"/>
              <a:buNone/>
            </a:pPr>
            <a:endParaRPr lang="es-CO" dirty="0"/>
          </a:p>
          <a:p>
            <a:pPr marL="0" marR="0" lvl="0" indent="0" algn="l" rtl="0">
              <a:lnSpc>
                <a:spcPct val="100000"/>
              </a:lnSpc>
              <a:spcBef>
                <a:spcPts val="0"/>
              </a:spcBef>
              <a:spcAft>
                <a:spcPts val="0"/>
              </a:spcAft>
              <a:buClr>
                <a:schemeClr val="dk1"/>
              </a:buClr>
              <a:buSzPts val="3600"/>
              <a:buFont typeface="Arial"/>
              <a:buNone/>
            </a:pPr>
            <a:endParaRPr lang="es-CO" dirty="0"/>
          </a:p>
        </p:txBody>
      </p:sp>
      <p:sp>
        <p:nvSpPr>
          <p:cNvPr id="4" name="Rectangle 3">
            <a:extLst>
              <a:ext uri="{FF2B5EF4-FFF2-40B4-BE49-F238E27FC236}">
                <a16:creationId xmlns:a16="http://schemas.microsoft.com/office/drawing/2014/main" id="{9A827FD5-18C2-10BB-E5EF-55ACD2CE3848}"/>
              </a:ext>
            </a:extLst>
          </p:cNvPr>
          <p:cNvSpPr/>
          <p:nvPr/>
        </p:nvSpPr>
        <p:spPr>
          <a:xfrm>
            <a:off x="7899111" y="3435587"/>
            <a:ext cx="876973" cy="370801"/>
          </a:xfrm>
          <a:prstGeom prst="rect">
            <a:avLst/>
          </a:prstGeom>
          <a:solidFill>
            <a:srgbClr val="0F2D3E"/>
          </a:solid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E474BF-F5C6-685A-6509-A6D41E738BE9}"/>
              </a:ext>
            </a:extLst>
          </p:cNvPr>
          <p:cNvPicPr>
            <a:picLocks noChangeAspect="1"/>
          </p:cNvPicPr>
          <p:nvPr/>
        </p:nvPicPr>
        <p:blipFill>
          <a:blip r:embed="rId3"/>
          <a:stretch>
            <a:fillRect/>
          </a:stretch>
        </p:blipFill>
        <p:spPr>
          <a:xfrm>
            <a:off x="3233675" y="905559"/>
            <a:ext cx="5787937" cy="4237941"/>
          </a:xfrm>
          <a:prstGeom prst="rect">
            <a:avLst/>
          </a:prstGeom>
        </p:spPr>
      </p:pic>
      <p:sp>
        <p:nvSpPr>
          <p:cNvPr id="3" name="TextBox 2">
            <a:extLst>
              <a:ext uri="{FF2B5EF4-FFF2-40B4-BE49-F238E27FC236}">
                <a16:creationId xmlns:a16="http://schemas.microsoft.com/office/drawing/2014/main" id="{EB07A150-CC5A-160D-267A-C52BBA28D047}"/>
              </a:ext>
            </a:extLst>
          </p:cNvPr>
          <p:cNvSpPr txBox="1"/>
          <p:nvPr/>
        </p:nvSpPr>
        <p:spPr>
          <a:xfrm>
            <a:off x="-57816" y="1459347"/>
            <a:ext cx="3291491" cy="3139321"/>
          </a:xfrm>
          <a:prstGeom prst="rect">
            <a:avLst/>
          </a:prstGeom>
          <a:noFill/>
        </p:spPr>
        <p:txBody>
          <a:bodyPr wrap="square">
            <a:spAutoFit/>
          </a:bodyPr>
          <a:lstStyle/>
          <a:p>
            <a:pPr algn="just"/>
            <a:r>
              <a:rPr lang="es-CO" sz="1800" dirty="0"/>
              <a:t>Decimos que cualquier estado para el cual se haya generado un nodo ha sido alcanzado (ya sea que ese nodo haya sido expandido o no).</a:t>
            </a:r>
          </a:p>
          <a:p>
            <a:pPr algn="just"/>
            <a:endParaRPr lang="es-CO" sz="1800" dirty="0"/>
          </a:p>
          <a:p>
            <a:pPr algn="just"/>
            <a:r>
              <a:rPr lang="es-CO" sz="1800" dirty="0"/>
              <a:t>Por otro lado, los nodos no expandidos se conocen como ‘Frontera del árbol de </a:t>
            </a:r>
            <a:r>
              <a:rPr lang="es-CO" sz="1800" dirty="0" err="1"/>
              <a:t>busqueda</a:t>
            </a:r>
            <a:r>
              <a:rPr lang="es-CO" sz="1800" dirty="0"/>
              <a:t>’</a:t>
            </a:r>
          </a:p>
          <a:p>
            <a:endParaRPr lang="es-CO" sz="1800" dirty="0"/>
          </a:p>
        </p:txBody>
      </p:sp>
      <p:sp>
        <p:nvSpPr>
          <p:cNvPr id="2" name="TextBox 1">
            <a:extLst>
              <a:ext uri="{FF2B5EF4-FFF2-40B4-BE49-F238E27FC236}">
                <a16:creationId xmlns:a16="http://schemas.microsoft.com/office/drawing/2014/main" id="{8F8EB4CA-3F0B-057D-473B-5BFBDEC71384}"/>
              </a:ext>
            </a:extLst>
          </p:cNvPr>
          <p:cNvSpPr txBox="1"/>
          <p:nvPr/>
        </p:nvSpPr>
        <p:spPr>
          <a:xfrm flipH="1">
            <a:off x="538907" y="346944"/>
            <a:ext cx="5145495" cy="400110"/>
          </a:xfrm>
          <a:prstGeom prst="rect">
            <a:avLst/>
          </a:prstGeom>
          <a:noFill/>
        </p:spPr>
        <p:txBody>
          <a:bodyPr wrap="square" rtlCol="0">
            <a:spAutoFit/>
          </a:bodyPr>
          <a:lstStyle/>
          <a:p>
            <a:r>
              <a:rPr lang="es-ES" sz="2000" b="1" dirty="0">
                <a:solidFill>
                  <a:schemeClr val="bg1"/>
                </a:solidFill>
              </a:rPr>
              <a:t>ALGORITMOS DE BUSQUEDA</a:t>
            </a:r>
            <a:endParaRPr lang="es-CO" sz="2000" b="1" dirty="0">
              <a:solidFill>
                <a:schemeClr val="bg1"/>
              </a:solidFill>
            </a:endParaRPr>
          </a:p>
        </p:txBody>
      </p:sp>
    </p:spTree>
    <p:extLst>
      <p:ext uri="{BB962C8B-B14F-4D97-AF65-F5344CB8AC3E}">
        <p14:creationId xmlns:p14="http://schemas.microsoft.com/office/powerpoint/2010/main" val="297742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7" y="346944"/>
            <a:ext cx="5145495" cy="400110"/>
          </a:xfrm>
          <a:prstGeom prst="rect">
            <a:avLst/>
          </a:prstGeom>
          <a:noFill/>
        </p:spPr>
        <p:txBody>
          <a:bodyPr wrap="square" rtlCol="0">
            <a:spAutoFit/>
          </a:bodyPr>
          <a:lstStyle/>
          <a:p>
            <a:r>
              <a:rPr lang="es-ES" sz="2000" b="1" dirty="0">
                <a:solidFill>
                  <a:schemeClr val="bg1"/>
                </a:solidFill>
              </a:rPr>
              <a:t>ALGORITMOS DE BUSQUEDA</a:t>
            </a:r>
            <a:endParaRPr lang="es-CO" sz="2000" b="1" dirty="0">
              <a:solidFill>
                <a:schemeClr val="bg1"/>
              </a:solidFill>
            </a:endParaRPr>
          </a:p>
        </p:txBody>
      </p:sp>
      <p:pic>
        <p:nvPicPr>
          <p:cNvPr id="5" name="Picture 4">
            <a:extLst>
              <a:ext uri="{FF2B5EF4-FFF2-40B4-BE49-F238E27FC236}">
                <a16:creationId xmlns:a16="http://schemas.microsoft.com/office/drawing/2014/main" id="{D2262C7B-6729-3238-CB8B-6DADBBE129CD}"/>
              </a:ext>
            </a:extLst>
          </p:cNvPr>
          <p:cNvPicPr>
            <a:picLocks noChangeAspect="1"/>
          </p:cNvPicPr>
          <p:nvPr/>
        </p:nvPicPr>
        <p:blipFill>
          <a:blip r:embed="rId3"/>
          <a:stretch>
            <a:fillRect/>
          </a:stretch>
        </p:blipFill>
        <p:spPr>
          <a:xfrm>
            <a:off x="384327" y="1493382"/>
            <a:ext cx="8148197" cy="1936316"/>
          </a:xfrm>
          <a:prstGeom prst="rect">
            <a:avLst/>
          </a:prstGeom>
        </p:spPr>
      </p:pic>
      <p:sp>
        <p:nvSpPr>
          <p:cNvPr id="8" name="TextBox 7">
            <a:extLst>
              <a:ext uri="{FF2B5EF4-FFF2-40B4-BE49-F238E27FC236}">
                <a16:creationId xmlns:a16="http://schemas.microsoft.com/office/drawing/2014/main" id="{C623EA18-7CD6-AD70-B4EC-3D93F25311FF}"/>
              </a:ext>
            </a:extLst>
          </p:cNvPr>
          <p:cNvSpPr txBox="1"/>
          <p:nvPr/>
        </p:nvSpPr>
        <p:spPr>
          <a:xfrm>
            <a:off x="101411" y="3593289"/>
            <a:ext cx="9012187" cy="923330"/>
          </a:xfrm>
          <a:prstGeom prst="rect">
            <a:avLst/>
          </a:prstGeom>
          <a:noFill/>
        </p:spPr>
        <p:txBody>
          <a:bodyPr wrap="square">
            <a:spAutoFit/>
          </a:bodyPr>
          <a:lstStyle/>
          <a:p>
            <a:r>
              <a:rPr lang="es-CO" sz="1800" dirty="0"/>
              <a:t>Observa que en la tercera etapa, la ciudad más alta (Oradea) tiene dos sucesores, ambos de los cuales ya han sido alcanzados por otros caminos, por lo que no se extienden caminos desde Oradea.</a:t>
            </a:r>
          </a:p>
        </p:txBody>
      </p:sp>
    </p:spTree>
    <p:extLst>
      <p:ext uri="{BB962C8B-B14F-4D97-AF65-F5344CB8AC3E}">
        <p14:creationId xmlns:p14="http://schemas.microsoft.com/office/powerpoint/2010/main" val="2144663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7" y="346944"/>
            <a:ext cx="5145495" cy="400110"/>
          </a:xfrm>
          <a:prstGeom prst="rect">
            <a:avLst/>
          </a:prstGeom>
          <a:noFill/>
        </p:spPr>
        <p:txBody>
          <a:bodyPr wrap="square" rtlCol="0">
            <a:spAutoFit/>
          </a:bodyPr>
          <a:lstStyle/>
          <a:p>
            <a:r>
              <a:rPr lang="es-ES" sz="2000" b="1" dirty="0">
                <a:solidFill>
                  <a:schemeClr val="bg1"/>
                </a:solidFill>
              </a:rPr>
              <a:t>ALGORITMOS DE BUSQUEDA</a:t>
            </a:r>
            <a:endParaRPr lang="es-CO" sz="2000" b="1" dirty="0">
              <a:solidFill>
                <a:schemeClr val="bg1"/>
              </a:solidFill>
            </a:endParaRPr>
          </a:p>
        </p:txBody>
      </p:sp>
      <p:sp>
        <p:nvSpPr>
          <p:cNvPr id="5" name="TextBox 4">
            <a:extLst>
              <a:ext uri="{FF2B5EF4-FFF2-40B4-BE49-F238E27FC236}">
                <a16:creationId xmlns:a16="http://schemas.microsoft.com/office/drawing/2014/main" id="{B0E0D8DF-06CF-7E5B-3636-365226BD32CA}"/>
              </a:ext>
            </a:extLst>
          </p:cNvPr>
          <p:cNvSpPr txBox="1"/>
          <p:nvPr/>
        </p:nvSpPr>
        <p:spPr>
          <a:xfrm>
            <a:off x="122388" y="1088546"/>
            <a:ext cx="9021612" cy="1200329"/>
          </a:xfrm>
          <a:prstGeom prst="rect">
            <a:avLst/>
          </a:prstGeom>
          <a:noFill/>
        </p:spPr>
        <p:txBody>
          <a:bodyPr wrap="square">
            <a:spAutoFit/>
          </a:bodyPr>
          <a:lstStyle/>
          <a:p>
            <a:r>
              <a:rPr lang="es-CO" sz="1800" dirty="0"/>
              <a:t>La frontera es el conjunto de nodos (y los estados correspondientes) que han sido alcanzados pero aún no expandidos; el interior es el conjunto de nodos (y los estados correspondientes) que han sido expandidos; y el exterior es el conjunto de estados que no han sido alcanzados.</a:t>
            </a:r>
          </a:p>
        </p:txBody>
      </p:sp>
      <p:pic>
        <p:nvPicPr>
          <p:cNvPr id="8" name="Picture 7">
            <a:extLst>
              <a:ext uri="{FF2B5EF4-FFF2-40B4-BE49-F238E27FC236}">
                <a16:creationId xmlns:a16="http://schemas.microsoft.com/office/drawing/2014/main" id="{E10770CE-AED4-250F-C48C-E82C2195799C}"/>
              </a:ext>
            </a:extLst>
          </p:cNvPr>
          <p:cNvPicPr>
            <a:picLocks noChangeAspect="1"/>
          </p:cNvPicPr>
          <p:nvPr/>
        </p:nvPicPr>
        <p:blipFill>
          <a:blip r:embed="rId3"/>
          <a:stretch>
            <a:fillRect/>
          </a:stretch>
        </p:blipFill>
        <p:spPr>
          <a:xfrm>
            <a:off x="1075606" y="2571750"/>
            <a:ext cx="7115175" cy="2124075"/>
          </a:xfrm>
          <a:prstGeom prst="rect">
            <a:avLst/>
          </a:prstGeom>
        </p:spPr>
      </p:pic>
    </p:spTree>
    <p:extLst>
      <p:ext uri="{BB962C8B-B14F-4D97-AF65-F5344CB8AC3E}">
        <p14:creationId xmlns:p14="http://schemas.microsoft.com/office/powerpoint/2010/main" val="582589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ALGORITMOS DE BUSQUEDA-PATHS REDUNDANTES</a:t>
            </a:r>
            <a:endParaRPr lang="es-CO" sz="2000" b="1" dirty="0">
              <a:solidFill>
                <a:schemeClr val="bg1"/>
              </a:solidFill>
            </a:endParaRPr>
          </a:p>
        </p:txBody>
      </p:sp>
      <p:pic>
        <p:nvPicPr>
          <p:cNvPr id="4" name="Picture 3">
            <a:extLst>
              <a:ext uri="{FF2B5EF4-FFF2-40B4-BE49-F238E27FC236}">
                <a16:creationId xmlns:a16="http://schemas.microsoft.com/office/drawing/2014/main" id="{7A90331A-A4C9-B203-CB25-102E09E04C6C}"/>
              </a:ext>
            </a:extLst>
          </p:cNvPr>
          <p:cNvPicPr>
            <a:picLocks noChangeAspect="1"/>
          </p:cNvPicPr>
          <p:nvPr/>
        </p:nvPicPr>
        <p:blipFill>
          <a:blip r:embed="rId3"/>
          <a:stretch>
            <a:fillRect/>
          </a:stretch>
        </p:blipFill>
        <p:spPr>
          <a:xfrm>
            <a:off x="424285" y="914271"/>
            <a:ext cx="4437019" cy="3863107"/>
          </a:xfrm>
          <a:prstGeom prst="rect">
            <a:avLst/>
          </a:prstGeom>
        </p:spPr>
      </p:pic>
      <p:pic>
        <p:nvPicPr>
          <p:cNvPr id="5" name="Picture 4">
            <a:extLst>
              <a:ext uri="{FF2B5EF4-FFF2-40B4-BE49-F238E27FC236}">
                <a16:creationId xmlns:a16="http://schemas.microsoft.com/office/drawing/2014/main" id="{773B8F37-4A19-64D3-C0B1-119D3B1BEC5A}"/>
              </a:ext>
            </a:extLst>
          </p:cNvPr>
          <p:cNvPicPr>
            <a:picLocks noChangeAspect="1"/>
          </p:cNvPicPr>
          <p:nvPr/>
        </p:nvPicPr>
        <p:blipFill>
          <a:blip r:embed="rId4"/>
          <a:stretch>
            <a:fillRect/>
          </a:stretch>
        </p:blipFill>
        <p:spPr>
          <a:xfrm>
            <a:off x="4861304" y="1717232"/>
            <a:ext cx="4233238" cy="2635789"/>
          </a:xfrm>
          <a:prstGeom prst="rect">
            <a:avLst/>
          </a:prstGeom>
        </p:spPr>
      </p:pic>
    </p:spTree>
    <p:extLst>
      <p:ext uri="{BB962C8B-B14F-4D97-AF65-F5344CB8AC3E}">
        <p14:creationId xmlns:p14="http://schemas.microsoft.com/office/powerpoint/2010/main" val="474847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5" y="346944"/>
            <a:ext cx="7370303" cy="400110"/>
          </a:xfrm>
          <a:prstGeom prst="rect">
            <a:avLst/>
          </a:prstGeom>
          <a:noFill/>
        </p:spPr>
        <p:txBody>
          <a:bodyPr wrap="square" rtlCol="0">
            <a:spAutoFit/>
          </a:bodyPr>
          <a:lstStyle/>
          <a:p>
            <a:r>
              <a:rPr lang="es-ES" sz="2000" b="1" dirty="0">
                <a:solidFill>
                  <a:schemeClr val="bg1"/>
                </a:solidFill>
              </a:rPr>
              <a:t>ALGORITMOS DE BUSQUEDA-SOLVING PERFORMANCE</a:t>
            </a:r>
            <a:endParaRPr lang="es-CO" sz="2000" b="1" dirty="0">
              <a:solidFill>
                <a:schemeClr val="bg1"/>
              </a:solidFill>
            </a:endParaRPr>
          </a:p>
        </p:txBody>
      </p:sp>
      <p:sp>
        <p:nvSpPr>
          <p:cNvPr id="6" name="TextBox 5">
            <a:extLst>
              <a:ext uri="{FF2B5EF4-FFF2-40B4-BE49-F238E27FC236}">
                <a16:creationId xmlns:a16="http://schemas.microsoft.com/office/drawing/2014/main" id="{A3F54FC7-6876-C70B-31AD-2142B66795D0}"/>
              </a:ext>
            </a:extLst>
          </p:cNvPr>
          <p:cNvSpPr txBox="1"/>
          <p:nvPr/>
        </p:nvSpPr>
        <p:spPr>
          <a:xfrm>
            <a:off x="449431" y="1459347"/>
            <a:ext cx="8528423" cy="2862322"/>
          </a:xfrm>
          <a:prstGeom prst="rect">
            <a:avLst/>
          </a:prstGeom>
          <a:noFill/>
        </p:spPr>
        <p:txBody>
          <a:bodyPr wrap="square">
            <a:spAutoFit/>
          </a:bodyPr>
          <a:lstStyle/>
          <a:p>
            <a:pPr marL="285750" indent="-285750">
              <a:buFont typeface="Arial" panose="020B0604020202020204" pitchFamily="34" charset="0"/>
              <a:buChar char="•"/>
            </a:pPr>
            <a:r>
              <a:rPr lang="es-CO" sz="1800" b="1" dirty="0"/>
              <a:t>COMPLETITUD (COMPLETENESS)</a:t>
            </a:r>
            <a:r>
              <a:rPr lang="es-CO" sz="1800" dirty="0"/>
              <a:t>: ¿Está garantizado que el algoritmo encontrará una solución cuando exista una, y reportará correctamente el fallo cuando no la haya?</a:t>
            </a:r>
          </a:p>
          <a:p>
            <a:pPr marL="285750" indent="-285750">
              <a:buFont typeface="Arial" panose="020B0604020202020204" pitchFamily="34" charset="0"/>
              <a:buChar char="•"/>
            </a:pPr>
            <a:r>
              <a:rPr lang="es-CO" sz="1800" b="1" dirty="0"/>
              <a:t>OPTIMALIDAD DE COSTO (COST OPTIMALITY)</a:t>
            </a:r>
            <a:r>
              <a:rPr lang="es-CO" sz="1800" dirty="0"/>
              <a:t>: ¿Encuentra una solución con el costo de camino más bajo entre todas las soluciones?</a:t>
            </a:r>
          </a:p>
          <a:p>
            <a:pPr marL="285750" indent="-285750">
              <a:buFont typeface="Arial" panose="020B0604020202020204" pitchFamily="34" charset="0"/>
              <a:buChar char="•"/>
            </a:pPr>
            <a:r>
              <a:rPr lang="es-CO" sz="1800" b="1" dirty="0"/>
              <a:t>COMPLEJIDAD DE TIEMPO (TIME COMPLEXITY)</a:t>
            </a:r>
            <a:r>
              <a:rPr lang="es-CO" sz="1800" dirty="0"/>
              <a:t>: ¿Cuánto tiempo tarda en encontrar una solución? Esto se puede medir en segundos, o de manera más abstracta, por el número de estados y acciones considerados.</a:t>
            </a:r>
          </a:p>
          <a:p>
            <a:pPr marL="285750" indent="-285750">
              <a:buFont typeface="Arial" panose="020B0604020202020204" pitchFamily="34" charset="0"/>
              <a:buChar char="•"/>
            </a:pPr>
            <a:r>
              <a:rPr lang="es-CO" sz="1800" b="1" dirty="0"/>
              <a:t>COMPLEJIDAD ESPACIAL (SPACE COMPLEXITY)</a:t>
            </a:r>
            <a:r>
              <a:rPr lang="es-CO" sz="1800" dirty="0"/>
              <a:t>: ¿Cuánta memoria se necesita para realizar la búsqueda?</a:t>
            </a:r>
          </a:p>
        </p:txBody>
      </p:sp>
    </p:spTree>
    <p:extLst>
      <p:ext uri="{BB962C8B-B14F-4D97-AF65-F5344CB8AC3E}">
        <p14:creationId xmlns:p14="http://schemas.microsoft.com/office/powerpoint/2010/main" val="2464137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923DB5-1993-2202-6CB0-86DE1D829A69}"/>
              </a:ext>
            </a:extLst>
          </p:cNvPr>
          <p:cNvSpPr txBox="1"/>
          <p:nvPr/>
        </p:nvSpPr>
        <p:spPr>
          <a:xfrm>
            <a:off x="493189" y="1773647"/>
            <a:ext cx="8528423" cy="2308324"/>
          </a:xfrm>
          <a:prstGeom prst="rect">
            <a:avLst/>
          </a:prstGeom>
          <a:noFill/>
        </p:spPr>
        <p:txBody>
          <a:bodyPr wrap="square">
            <a:spAutoFit/>
          </a:bodyPr>
          <a:lstStyle/>
          <a:p>
            <a:r>
              <a:rPr lang="es-CO" sz="1800" dirty="0"/>
              <a:t>La complejidad de tiempo y espacio se considera con respecto a alguna medida de la dificultad del problema. En la informática teórica, la medida típica es el tamaño del grafo del espacio de estados,</a:t>
            </a:r>
            <a:r>
              <a:rPr lang="es-CO" sz="1800" b="1" dirty="0"/>
              <a:t> ∣V∣+∣E∣ </a:t>
            </a:r>
          </a:p>
          <a:p>
            <a:endParaRPr lang="es-CO" sz="1800" dirty="0"/>
          </a:p>
          <a:p>
            <a:endParaRPr lang="es-CO" sz="1800" dirty="0"/>
          </a:p>
          <a:p>
            <a:endParaRPr lang="es-CO" sz="1800" dirty="0"/>
          </a:p>
          <a:p>
            <a:r>
              <a:rPr lang="es-CO" sz="1800" dirty="0"/>
              <a:t>donde </a:t>
            </a:r>
            <a:r>
              <a:rPr lang="es-CO" sz="1800" b="1" dirty="0"/>
              <a:t>∣V∣</a:t>
            </a:r>
            <a:r>
              <a:rPr lang="es-CO" sz="1800" dirty="0"/>
              <a:t> es el número de vértices (nodos de estado) del grafo y </a:t>
            </a:r>
            <a:r>
              <a:rPr lang="es-CO" sz="1800" b="1" dirty="0"/>
              <a:t>∣E∣ </a:t>
            </a:r>
            <a:r>
              <a:rPr lang="es-CO" sz="1800" dirty="0"/>
              <a:t>es el número de aristas (pares de estado/acción distintos). </a:t>
            </a:r>
          </a:p>
        </p:txBody>
      </p:sp>
      <p:sp>
        <p:nvSpPr>
          <p:cNvPr id="4" name="TextBox 3">
            <a:extLst>
              <a:ext uri="{FF2B5EF4-FFF2-40B4-BE49-F238E27FC236}">
                <a16:creationId xmlns:a16="http://schemas.microsoft.com/office/drawing/2014/main" id="{2BAAF6AD-AC1A-1BB5-FBBD-C44386D49290}"/>
              </a:ext>
            </a:extLst>
          </p:cNvPr>
          <p:cNvSpPr txBox="1"/>
          <p:nvPr/>
        </p:nvSpPr>
        <p:spPr>
          <a:xfrm flipH="1">
            <a:off x="538905" y="346944"/>
            <a:ext cx="7370303" cy="400110"/>
          </a:xfrm>
          <a:prstGeom prst="rect">
            <a:avLst/>
          </a:prstGeom>
          <a:noFill/>
        </p:spPr>
        <p:txBody>
          <a:bodyPr wrap="square" rtlCol="0">
            <a:spAutoFit/>
          </a:bodyPr>
          <a:lstStyle/>
          <a:p>
            <a:r>
              <a:rPr lang="es-ES" sz="2000" b="1" dirty="0">
                <a:solidFill>
                  <a:schemeClr val="bg1"/>
                </a:solidFill>
              </a:rPr>
              <a:t>ALGORITMOS DE BUSQUEDA-SOLVING PERFORMANCE</a:t>
            </a:r>
            <a:endParaRPr lang="es-CO" sz="2000" b="1" dirty="0">
              <a:solidFill>
                <a:schemeClr val="bg1"/>
              </a:solidFill>
            </a:endParaRPr>
          </a:p>
        </p:txBody>
      </p:sp>
    </p:spTree>
    <p:extLst>
      <p:ext uri="{BB962C8B-B14F-4D97-AF65-F5344CB8AC3E}">
        <p14:creationId xmlns:p14="http://schemas.microsoft.com/office/powerpoint/2010/main" val="2415233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505F74-4759-42A5-B4B6-B1638BF671A1}"/>
              </a:ext>
            </a:extLst>
          </p:cNvPr>
          <p:cNvSpPr txBox="1"/>
          <p:nvPr/>
        </p:nvSpPr>
        <p:spPr>
          <a:xfrm>
            <a:off x="122388" y="1881369"/>
            <a:ext cx="9021612" cy="1200329"/>
          </a:xfrm>
          <a:prstGeom prst="rect">
            <a:avLst/>
          </a:prstGeom>
          <a:noFill/>
        </p:spPr>
        <p:txBody>
          <a:bodyPr wrap="square">
            <a:spAutoFit/>
          </a:bodyPr>
          <a:lstStyle/>
          <a:p>
            <a:r>
              <a:rPr lang="es-CO" sz="1800" dirty="0"/>
              <a:t>Para un espacio de estados implícito, la complejidad se puede medir en términos de </a:t>
            </a:r>
            <a:r>
              <a:rPr lang="es-CO" sz="1800" b="1" dirty="0"/>
              <a:t>d</a:t>
            </a:r>
            <a:r>
              <a:rPr lang="es-CO" sz="1800" dirty="0"/>
              <a:t>, la profundidad o número de acciones en una solución óptima; </a:t>
            </a:r>
            <a:r>
              <a:rPr lang="es-CO" sz="1800" b="1" dirty="0"/>
              <a:t>m</a:t>
            </a:r>
            <a:r>
              <a:rPr lang="es-CO" sz="1800" dirty="0"/>
              <a:t>, el número máximo de acciones en cualquier camino; y </a:t>
            </a:r>
            <a:r>
              <a:rPr lang="es-CO" sz="1800" b="1" dirty="0"/>
              <a:t>b</a:t>
            </a:r>
            <a:r>
              <a:rPr lang="es-CO" sz="1800" dirty="0"/>
              <a:t>, el factor de ramificación o número de sucesores de un nodo que necesitan ser considerados.</a:t>
            </a:r>
          </a:p>
        </p:txBody>
      </p:sp>
      <p:sp>
        <p:nvSpPr>
          <p:cNvPr id="4" name="TextBox 3">
            <a:extLst>
              <a:ext uri="{FF2B5EF4-FFF2-40B4-BE49-F238E27FC236}">
                <a16:creationId xmlns:a16="http://schemas.microsoft.com/office/drawing/2014/main" id="{92D74F6A-F0BE-F07A-E6A4-A08A439BBB87}"/>
              </a:ext>
            </a:extLst>
          </p:cNvPr>
          <p:cNvSpPr txBox="1"/>
          <p:nvPr/>
        </p:nvSpPr>
        <p:spPr>
          <a:xfrm flipH="1">
            <a:off x="538905" y="346944"/>
            <a:ext cx="7370303" cy="400110"/>
          </a:xfrm>
          <a:prstGeom prst="rect">
            <a:avLst/>
          </a:prstGeom>
          <a:noFill/>
        </p:spPr>
        <p:txBody>
          <a:bodyPr wrap="square" rtlCol="0">
            <a:spAutoFit/>
          </a:bodyPr>
          <a:lstStyle/>
          <a:p>
            <a:r>
              <a:rPr lang="es-ES" sz="2000" b="1" dirty="0">
                <a:solidFill>
                  <a:schemeClr val="bg1"/>
                </a:solidFill>
              </a:rPr>
              <a:t>ALGORITMOS DE BUSQUEDA-SOLVING PERFORMANCE</a:t>
            </a:r>
            <a:endParaRPr lang="es-CO" sz="2000" b="1" dirty="0">
              <a:solidFill>
                <a:schemeClr val="bg1"/>
              </a:solidFill>
            </a:endParaRPr>
          </a:p>
        </p:txBody>
      </p:sp>
    </p:spTree>
    <p:extLst>
      <p:ext uri="{BB962C8B-B14F-4D97-AF65-F5344CB8AC3E}">
        <p14:creationId xmlns:p14="http://schemas.microsoft.com/office/powerpoint/2010/main" val="188133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8572F-595D-CA1E-19B2-E338E5B5E7D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2A70168-4018-EBAC-E6AB-A6A359C7A69F}"/>
              </a:ext>
            </a:extLst>
          </p:cNvPr>
          <p:cNvSpPr>
            <a:spLocks noGrp="1"/>
          </p:cNvSpPr>
          <p:nvPr>
            <p:ph type="body" idx="1"/>
          </p:nvPr>
        </p:nvSpPr>
        <p:spPr/>
        <p:txBody>
          <a:bodyPr/>
          <a:lstStyle/>
          <a:p>
            <a:pPr marL="114300" indent="0">
              <a:buNone/>
            </a:pPr>
            <a:r>
              <a:rPr lang="es-ES" b="1" dirty="0">
                <a:solidFill>
                  <a:schemeClr val="bg1"/>
                </a:solidFill>
              </a:rPr>
              <a:t>ALGORITMO DE BEST- FIRST SEARCH</a:t>
            </a:r>
            <a:endParaRPr lang="es-CO" b="1" dirty="0">
              <a:solidFill>
                <a:schemeClr val="bg1"/>
              </a:solidFill>
            </a:endParaRPr>
          </a:p>
        </p:txBody>
      </p:sp>
    </p:spTree>
    <p:extLst>
      <p:ext uri="{BB962C8B-B14F-4D97-AF65-F5344CB8AC3E}">
        <p14:creationId xmlns:p14="http://schemas.microsoft.com/office/powerpoint/2010/main" val="2342332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ALGORITMOS DE BUSQUEDA-BEAST FIRST SEARCH</a:t>
            </a:r>
            <a:endParaRPr lang="es-CO" sz="2000" b="1" dirty="0">
              <a:solidFill>
                <a:schemeClr val="bg1"/>
              </a:solidFill>
            </a:endParaRPr>
          </a:p>
        </p:txBody>
      </p:sp>
      <p:sp>
        <p:nvSpPr>
          <p:cNvPr id="5" name="TextBox 4">
            <a:extLst>
              <a:ext uri="{FF2B5EF4-FFF2-40B4-BE49-F238E27FC236}">
                <a16:creationId xmlns:a16="http://schemas.microsoft.com/office/drawing/2014/main" id="{B0E0D8DF-06CF-7E5B-3636-365226BD32CA}"/>
              </a:ext>
            </a:extLst>
          </p:cNvPr>
          <p:cNvSpPr txBox="1"/>
          <p:nvPr/>
        </p:nvSpPr>
        <p:spPr>
          <a:xfrm>
            <a:off x="136304" y="1161181"/>
            <a:ext cx="9021612" cy="1200329"/>
          </a:xfrm>
          <a:prstGeom prst="rect">
            <a:avLst/>
          </a:prstGeom>
          <a:noFill/>
        </p:spPr>
        <p:txBody>
          <a:bodyPr wrap="square">
            <a:spAutoFit/>
          </a:bodyPr>
          <a:lstStyle/>
          <a:p>
            <a:r>
              <a:rPr lang="es-CO" sz="1800" dirty="0"/>
              <a:t>¿Cómo decidimos qué nodo de la frontera expandir a continuación? Un enfoque muy general se llama </a:t>
            </a:r>
            <a:r>
              <a:rPr lang="es-CO" sz="1800" b="1" dirty="0"/>
              <a:t>búsqueda del mejor primero</a:t>
            </a:r>
            <a:r>
              <a:rPr lang="es-CO" sz="1800" dirty="0"/>
              <a:t> (</a:t>
            </a:r>
            <a:r>
              <a:rPr lang="es-CO" sz="1800" i="1" dirty="0" err="1"/>
              <a:t>best-first</a:t>
            </a:r>
            <a:r>
              <a:rPr lang="es-CO" sz="1800" i="1" dirty="0"/>
              <a:t> </a:t>
            </a:r>
            <a:r>
              <a:rPr lang="es-CO" sz="1800" i="1" dirty="0" err="1"/>
              <a:t>search</a:t>
            </a:r>
            <a:r>
              <a:rPr lang="es-CO" sz="1800" dirty="0"/>
              <a:t>), en el cual elegimos un nodo n con el valor mínimo de alguna función de evaluación </a:t>
            </a:r>
            <a:r>
              <a:rPr lang="es-CO" sz="1800" i="1" dirty="0"/>
              <a:t>f</a:t>
            </a:r>
            <a:r>
              <a:rPr lang="es-CO" sz="1800" dirty="0"/>
              <a:t>(n).</a:t>
            </a:r>
          </a:p>
          <a:p>
            <a:endParaRPr lang="es-CO" sz="1800" dirty="0"/>
          </a:p>
        </p:txBody>
      </p:sp>
      <p:pic>
        <p:nvPicPr>
          <p:cNvPr id="4" name="Picture 3">
            <a:extLst>
              <a:ext uri="{FF2B5EF4-FFF2-40B4-BE49-F238E27FC236}">
                <a16:creationId xmlns:a16="http://schemas.microsoft.com/office/drawing/2014/main" id="{CB20E3F7-56D2-2444-8A8B-EE6BE1BCC50A}"/>
              </a:ext>
            </a:extLst>
          </p:cNvPr>
          <p:cNvPicPr>
            <a:picLocks noChangeAspect="1"/>
          </p:cNvPicPr>
          <p:nvPr/>
        </p:nvPicPr>
        <p:blipFill rotWithShape="1">
          <a:blip r:embed="rId3"/>
          <a:srcRect r="6193"/>
          <a:stretch/>
        </p:blipFill>
        <p:spPr>
          <a:xfrm>
            <a:off x="863990" y="2183452"/>
            <a:ext cx="3337209" cy="2231647"/>
          </a:xfrm>
          <a:prstGeom prst="rect">
            <a:avLst/>
          </a:prstGeom>
        </p:spPr>
      </p:pic>
      <p:sp>
        <p:nvSpPr>
          <p:cNvPr id="6" name="TextBox 5">
            <a:extLst>
              <a:ext uri="{FF2B5EF4-FFF2-40B4-BE49-F238E27FC236}">
                <a16:creationId xmlns:a16="http://schemas.microsoft.com/office/drawing/2014/main" id="{F182517A-FD68-6C86-C762-75BE437CA232}"/>
              </a:ext>
            </a:extLst>
          </p:cNvPr>
          <p:cNvSpPr txBox="1"/>
          <p:nvPr/>
        </p:nvSpPr>
        <p:spPr>
          <a:xfrm>
            <a:off x="863990" y="2571750"/>
            <a:ext cx="383438" cy="307777"/>
          </a:xfrm>
          <a:prstGeom prst="rect">
            <a:avLst/>
          </a:prstGeom>
          <a:noFill/>
        </p:spPr>
        <p:txBody>
          <a:bodyPr wrap="none" rtlCol="0">
            <a:spAutoFit/>
          </a:bodyPr>
          <a:lstStyle/>
          <a:p>
            <a:r>
              <a:rPr lang="es-ES" dirty="0"/>
              <a:t>??</a:t>
            </a:r>
            <a:endParaRPr lang="es-CO" dirty="0"/>
          </a:p>
        </p:txBody>
      </p:sp>
      <p:sp>
        <p:nvSpPr>
          <p:cNvPr id="7" name="TextBox 6">
            <a:extLst>
              <a:ext uri="{FF2B5EF4-FFF2-40B4-BE49-F238E27FC236}">
                <a16:creationId xmlns:a16="http://schemas.microsoft.com/office/drawing/2014/main" id="{99BD42B9-49A2-FB80-3D4E-5B49EE08AF64}"/>
              </a:ext>
            </a:extLst>
          </p:cNvPr>
          <p:cNvSpPr txBox="1"/>
          <p:nvPr/>
        </p:nvSpPr>
        <p:spPr>
          <a:xfrm>
            <a:off x="1976393" y="2879527"/>
            <a:ext cx="383438" cy="307777"/>
          </a:xfrm>
          <a:prstGeom prst="rect">
            <a:avLst/>
          </a:prstGeom>
          <a:noFill/>
        </p:spPr>
        <p:txBody>
          <a:bodyPr wrap="none" rtlCol="0">
            <a:spAutoFit/>
          </a:bodyPr>
          <a:lstStyle/>
          <a:p>
            <a:r>
              <a:rPr lang="es-ES" dirty="0"/>
              <a:t>??</a:t>
            </a:r>
            <a:endParaRPr lang="es-CO" dirty="0"/>
          </a:p>
        </p:txBody>
      </p:sp>
      <p:sp>
        <p:nvSpPr>
          <p:cNvPr id="9" name="TextBox 8">
            <a:extLst>
              <a:ext uri="{FF2B5EF4-FFF2-40B4-BE49-F238E27FC236}">
                <a16:creationId xmlns:a16="http://schemas.microsoft.com/office/drawing/2014/main" id="{7057573B-43AD-ADDF-0255-E17ECAD16B19}"/>
              </a:ext>
            </a:extLst>
          </p:cNvPr>
          <p:cNvSpPr txBox="1"/>
          <p:nvPr/>
        </p:nvSpPr>
        <p:spPr>
          <a:xfrm>
            <a:off x="1055709" y="3493424"/>
            <a:ext cx="383438" cy="307777"/>
          </a:xfrm>
          <a:prstGeom prst="rect">
            <a:avLst/>
          </a:prstGeom>
          <a:noFill/>
        </p:spPr>
        <p:txBody>
          <a:bodyPr wrap="none" rtlCol="0">
            <a:spAutoFit/>
          </a:bodyPr>
          <a:lstStyle/>
          <a:p>
            <a:r>
              <a:rPr lang="es-ES" dirty="0"/>
              <a:t>??</a:t>
            </a:r>
            <a:endParaRPr lang="es-CO" dirty="0"/>
          </a:p>
        </p:txBody>
      </p:sp>
      <p:sp>
        <p:nvSpPr>
          <p:cNvPr id="14" name="TextBox 13">
            <a:extLst>
              <a:ext uri="{FF2B5EF4-FFF2-40B4-BE49-F238E27FC236}">
                <a16:creationId xmlns:a16="http://schemas.microsoft.com/office/drawing/2014/main" id="{D9A1EDBF-98E6-2E59-419E-BEB1DB44329F}"/>
              </a:ext>
            </a:extLst>
          </p:cNvPr>
          <p:cNvSpPr txBox="1"/>
          <p:nvPr/>
        </p:nvSpPr>
        <p:spPr>
          <a:xfrm>
            <a:off x="4572000" y="2560611"/>
            <a:ext cx="4078811" cy="14773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dirty="0">
                <a:ln>
                  <a:noFill/>
                </a:ln>
                <a:solidFill>
                  <a:schemeClr val="tx1"/>
                </a:solidFill>
                <a:effectLst/>
                <a:latin typeface="Arial" panose="020B0604020202020204" pitchFamily="34" charset="0"/>
              </a:rPr>
              <a:t>En cada iteración, elegimos un nodo en la frontera con el valor mínimo de </a:t>
            </a:r>
            <a:r>
              <a:rPr kumimoji="0" lang="es-CO" altLang="es-CO" sz="1800" b="0" i="1" u="none" strike="noStrike" cap="none" normalizeH="0" baseline="0" dirty="0">
                <a:ln>
                  <a:noFill/>
                </a:ln>
                <a:solidFill>
                  <a:schemeClr val="tx1"/>
                </a:solidFill>
                <a:effectLst/>
                <a:latin typeface="Arial" panose="020B0604020202020204" pitchFamily="34" charset="0"/>
              </a:rPr>
              <a:t>f</a:t>
            </a:r>
            <a:r>
              <a:rPr kumimoji="0" lang="es-CO" altLang="es-CO" sz="1800" b="0" i="0" u="none" strike="noStrike" cap="none" normalizeH="0" baseline="0" dirty="0">
                <a:ln>
                  <a:noFill/>
                </a:ln>
                <a:solidFill>
                  <a:schemeClr val="tx1"/>
                </a:solidFill>
                <a:effectLst/>
                <a:latin typeface="Arial" panose="020B0604020202020204" pitchFamily="34" charset="0"/>
              </a:rPr>
              <a:t>(n), lo devolvemos si su estado es un estado objetivo, y de lo contrario aplicamos </a:t>
            </a:r>
            <a:r>
              <a:rPr lang="es-CO" altLang="es-CO" sz="1800" dirty="0">
                <a:solidFill>
                  <a:schemeClr val="tx1"/>
                </a:solidFill>
                <a:latin typeface="Arial" panose="020B0604020202020204" pitchFamily="34" charset="0"/>
              </a:rPr>
              <a:t>una</a:t>
            </a:r>
            <a:r>
              <a:rPr kumimoji="0" lang="es-CO" altLang="es-CO" sz="1800" b="0" i="0" u="none" strike="noStrike" cap="none" normalizeH="0" baseline="0" dirty="0">
                <a:ln>
                  <a:noFill/>
                </a:ln>
                <a:solidFill>
                  <a:schemeClr val="tx1"/>
                </a:solidFill>
                <a:effectLst/>
                <a:latin typeface="Arial" panose="020B0604020202020204" pitchFamily="34" charset="0"/>
              </a:rPr>
              <a:t> función de expansión.</a:t>
            </a:r>
          </a:p>
        </p:txBody>
      </p:sp>
    </p:spTree>
    <p:extLst>
      <p:ext uri="{BB962C8B-B14F-4D97-AF65-F5344CB8AC3E}">
        <p14:creationId xmlns:p14="http://schemas.microsoft.com/office/powerpoint/2010/main" val="4070319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62BAE-A02F-DC86-5E61-D4043390379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9C5105F-5661-7DBC-0F63-665180B301E2}"/>
              </a:ext>
            </a:extLst>
          </p:cNvPr>
          <p:cNvSpPr txBox="1"/>
          <p:nvPr/>
        </p:nvSpPr>
        <p:spPr>
          <a:xfrm flipH="1">
            <a:off x="493189" y="296208"/>
            <a:ext cx="6999501" cy="400110"/>
          </a:xfrm>
          <a:prstGeom prst="rect">
            <a:avLst/>
          </a:prstGeom>
          <a:noFill/>
        </p:spPr>
        <p:txBody>
          <a:bodyPr wrap="square" rtlCol="0">
            <a:spAutoFit/>
          </a:bodyPr>
          <a:lstStyle/>
          <a:p>
            <a:r>
              <a:rPr lang="es-ES" sz="2000" b="1" dirty="0">
                <a:solidFill>
                  <a:schemeClr val="bg1"/>
                </a:solidFill>
              </a:rPr>
              <a:t>BEST-FIRST SEARCH</a:t>
            </a:r>
            <a:endParaRPr lang="es-CO" sz="2000" b="1" dirty="0">
              <a:solidFill>
                <a:schemeClr val="bg1"/>
              </a:solidFill>
            </a:endParaRPr>
          </a:p>
        </p:txBody>
      </p:sp>
      <p:sp>
        <p:nvSpPr>
          <p:cNvPr id="4" name="TextBox 3">
            <a:extLst>
              <a:ext uri="{FF2B5EF4-FFF2-40B4-BE49-F238E27FC236}">
                <a16:creationId xmlns:a16="http://schemas.microsoft.com/office/drawing/2014/main" id="{07109A85-83E7-AB68-D36E-E547B778C33B}"/>
              </a:ext>
            </a:extLst>
          </p:cNvPr>
          <p:cNvSpPr txBox="1"/>
          <p:nvPr/>
        </p:nvSpPr>
        <p:spPr>
          <a:xfrm>
            <a:off x="122388" y="1127316"/>
            <a:ext cx="8899224" cy="3170099"/>
          </a:xfrm>
          <a:prstGeom prst="rect">
            <a:avLst/>
          </a:prstGeom>
          <a:noFill/>
        </p:spPr>
        <p:txBody>
          <a:bodyPr wrap="square">
            <a:spAutoFit/>
          </a:bodyPr>
          <a:lstStyle/>
          <a:p>
            <a:pPr algn="just"/>
            <a:r>
              <a:rPr lang="es-CO" sz="2000" dirty="0"/>
              <a:t>Los algoritmos de búsqueda requieren una estructura de datos para mantener un registro del árbol de búsqueda. Un nodo en el árbol se representa mediante una estructura de datos con cuatro componentes:</a:t>
            </a:r>
          </a:p>
          <a:p>
            <a:pPr algn="just"/>
            <a:endParaRPr lang="es-CO" sz="2000" dirty="0"/>
          </a:p>
          <a:p>
            <a:pPr marL="342900" indent="-342900" algn="just">
              <a:buFont typeface="Arial" panose="020B0604020202020204" pitchFamily="34" charset="0"/>
              <a:buChar char="•"/>
            </a:pPr>
            <a:r>
              <a:rPr lang="es-CO" sz="2000" b="1" dirty="0" err="1"/>
              <a:t>node.STATE</a:t>
            </a:r>
            <a:r>
              <a:rPr lang="es-CO" sz="2000" dirty="0"/>
              <a:t>: el estado al que corresponde el nodo.</a:t>
            </a:r>
          </a:p>
          <a:p>
            <a:pPr marL="342900" indent="-342900" algn="just">
              <a:buFont typeface="Arial" panose="020B0604020202020204" pitchFamily="34" charset="0"/>
              <a:buChar char="•"/>
            </a:pPr>
            <a:r>
              <a:rPr lang="es-CO" sz="2000" b="1" dirty="0" err="1"/>
              <a:t>node.PARENT</a:t>
            </a:r>
            <a:r>
              <a:rPr lang="es-CO" sz="2000" dirty="0"/>
              <a:t>: el nodo en el árbol que generó este nodo.</a:t>
            </a:r>
          </a:p>
          <a:p>
            <a:pPr marL="342900" indent="-342900" algn="just">
              <a:buFont typeface="Arial" panose="020B0604020202020204" pitchFamily="34" charset="0"/>
              <a:buChar char="•"/>
            </a:pPr>
            <a:r>
              <a:rPr lang="es-CO" sz="2000" b="1" dirty="0" err="1"/>
              <a:t>node.ACTION</a:t>
            </a:r>
            <a:r>
              <a:rPr lang="es-CO" sz="2000" dirty="0"/>
              <a:t>: la acción que se aplicó al estado del padre para generar este nodo.</a:t>
            </a:r>
          </a:p>
          <a:p>
            <a:pPr marL="342900" indent="-342900" algn="just">
              <a:buFont typeface="Arial" panose="020B0604020202020204" pitchFamily="34" charset="0"/>
              <a:buChar char="•"/>
            </a:pPr>
            <a:r>
              <a:rPr lang="es-CO" sz="2000" b="1" dirty="0" err="1"/>
              <a:t>node.PATH</a:t>
            </a:r>
            <a:r>
              <a:rPr lang="es-CO" sz="2000" b="1" dirty="0"/>
              <a:t>-COST</a:t>
            </a:r>
            <a:r>
              <a:rPr lang="es-CO" sz="2000" dirty="0"/>
              <a:t>: el costo total del camino desde el estado inicial hasta este nodo.</a:t>
            </a:r>
          </a:p>
        </p:txBody>
      </p:sp>
    </p:spTree>
    <p:extLst>
      <p:ext uri="{BB962C8B-B14F-4D97-AF65-F5344CB8AC3E}">
        <p14:creationId xmlns:p14="http://schemas.microsoft.com/office/powerpoint/2010/main" val="1355923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7" y="346944"/>
            <a:ext cx="5145495" cy="400110"/>
          </a:xfrm>
          <a:prstGeom prst="rect">
            <a:avLst/>
          </a:prstGeom>
          <a:noFill/>
        </p:spPr>
        <p:txBody>
          <a:bodyPr wrap="square" rtlCol="0">
            <a:spAutoFit/>
          </a:bodyPr>
          <a:lstStyle/>
          <a:p>
            <a:r>
              <a:rPr lang="es-ES" sz="2000" b="1" dirty="0">
                <a:solidFill>
                  <a:schemeClr val="bg1"/>
                </a:solidFill>
              </a:rPr>
              <a:t>REPASO</a:t>
            </a:r>
            <a:r>
              <a:rPr lang="en-US" sz="2000" b="1" dirty="0">
                <a:solidFill>
                  <a:schemeClr val="bg1"/>
                </a:solidFill>
              </a:rPr>
              <a:t>: PROBLEMAS DE BUSQUEDA</a:t>
            </a:r>
            <a:endParaRPr lang="es-CO" sz="2000" b="1" dirty="0">
              <a:solidFill>
                <a:schemeClr val="bg1"/>
              </a:solidFill>
            </a:endParaRPr>
          </a:p>
        </p:txBody>
      </p:sp>
      <p:sp>
        <p:nvSpPr>
          <p:cNvPr id="4" name="TextBox 5">
            <a:extLst>
              <a:ext uri="{FF2B5EF4-FFF2-40B4-BE49-F238E27FC236}">
                <a16:creationId xmlns:a16="http://schemas.microsoft.com/office/drawing/2014/main" id="{737B7528-7EFB-A9D0-821F-13D04019DB5A}"/>
              </a:ext>
            </a:extLst>
          </p:cNvPr>
          <p:cNvSpPr txBox="1"/>
          <p:nvPr/>
        </p:nvSpPr>
        <p:spPr>
          <a:xfrm>
            <a:off x="307788" y="1085736"/>
            <a:ext cx="8528423" cy="1508105"/>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s-CO" sz="1800" dirty="0"/>
              <a:t>Un conjunto de posibles estados en los que el entorno puede estar. A esto lo llamamos el espacio de estados.</a:t>
            </a:r>
          </a:p>
          <a:p>
            <a:endParaRPr lang="es-CO" dirty="0"/>
          </a:p>
          <a:p>
            <a:endParaRPr lang="es-CO" dirty="0"/>
          </a:p>
          <a:p>
            <a:endParaRPr lang="es-CO" dirty="0"/>
          </a:p>
          <a:p>
            <a:endParaRPr lang="es-CO" dirty="0"/>
          </a:p>
        </p:txBody>
      </p:sp>
      <p:pic>
        <p:nvPicPr>
          <p:cNvPr id="3" name="Picture 2">
            <a:extLst>
              <a:ext uri="{FF2B5EF4-FFF2-40B4-BE49-F238E27FC236}">
                <a16:creationId xmlns:a16="http://schemas.microsoft.com/office/drawing/2014/main" id="{44A888BD-D469-3A07-6ED9-20778C68A0E3}"/>
              </a:ext>
            </a:extLst>
          </p:cNvPr>
          <p:cNvPicPr>
            <a:picLocks noChangeAspect="1"/>
          </p:cNvPicPr>
          <p:nvPr/>
        </p:nvPicPr>
        <p:blipFill>
          <a:blip r:embed="rId3"/>
          <a:stretch>
            <a:fillRect/>
          </a:stretch>
        </p:blipFill>
        <p:spPr>
          <a:xfrm>
            <a:off x="538907" y="1839789"/>
            <a:ext cx="3562205" cy="2217976"/>
          </a:xfrm>
          <a:prstGeom prst="rect">
            <a:avLst/>
          </a:prstGeom>
        </p:spPr>
      </p:pic>
      <p:pic>
        <p:nvPicPr>
          <p:cNvPr id="5" name="Picture 4">
            <a:extLst>
              <a:ext uri="{FF2B5EF4-FFF2-40B4-BE49-F238E27FC236}">
                <a16:creationId xmlns:a16="http://schemas.microsoft.com/office/drawing/2014/main" id="{3CB4ADF8-EE71-90EC-967D-FF6F4D8E8A3D}"/>
              </a:ext>
            </a:extLst>
          </p:cNvPr>
          <p:cNvPicPr>
            <a:picLocks noChangeAspect="1"/>
          </p:cNvPicPr>
          <p:nvPr/>
        </p:nvPicPr>
        <p:blipFill>
          <a:blip r:embed="rId4"/>
          <a:stretch>
            <a:fillRect/>
          </a:stretch>
        </p:blipFill>
        <p:spPr>
          <a:xfrm>
            <a:off x="4398722" y="1839788"/>
            <a:ext cx="4536692" cy="2570143"/>
          </a:xfrm>
          <a:prstGeom prst="rect">
            <a:avLst/>
          </a:prstGeom>
        </p:spPr>
      </p:pic>
    </p:spTree>
    <p:extLst>
      <p:ext uri="{BB962C8B-B14F-4D97-AF65-F5344CB8AC3E}">
        <p14:creationId xmlns:p14="http://schemas.microsoft.com/office/powerpoint/2010/main" val="344748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ALGORITMOS DE BUSQUEDA</a:t>
            </a:r>
            <a:endParaRPr lang="es-CO" sz="2000" b="1" dirty="0">
              <a:solidFill>
                <a:schemeClr val="bg1"/>
              </a:solidFill>
            </a:endParaRPr>
          </a:p>
        </p:txBody>
      </p:sp>
      <p:sp>
        <p:nvSpPr>
          <p:cNvPr id="4" name="TextBox 3">
            <a:extLst>
              <a:ext uri="{FF2B5EF4-FFF2-40B4-BE49-F238E27FC236}">
                <a16:creationId xmlns:a16="http://schemas.microsoft.com/office/drawing/2014/main" id="{FD5C63BC-7729-AE2E-0EE3-51D2B6430F1F}"/>
              </a:ext>
            </a:extLst>
          </p:cNvPr>
          <p:cNvSpPr txBox="1"/>
          <p:nvPr/>
        </p:nvSpPr>
        <p:spPr>
          <a:xfrm>
            <a:off x="164136" y="1459347"/>
            <a:ext cx="8899224" cy="2308324"/>
          </a:xfrm>
          <a:prstGeom prst="rect">
            <a:avLst/>
          </a:prstGeom>
          <a:noFill/>
        </p:spPr>
        <p:txBody>
          <a:bodyPr wrap="square">
            <a:spAutoFit/>
          </a:bodyPr>
          <a:lstStyle/>
          <a:p>
            <a:r>
              <a:rPr lang="es-CO" sz="1800" dirty="0"/>
              <a:t>Necesitamos una estructura de datos para almacenar la frontera. La elección adecuada es una cola (</a:t>
            </a:r>
            <a:r>
              <a:rPr lang="es-CO" sz="1800" b="1" dirty="0" err="1"/>
              <a:t>queue</a:t>
            </a:r>
            <a:r>
              <a:rPr lang="es-CO" sz="1800" dirty="0"/>
              <a:t>) de algún tipo, porque las operaciones en una frontera son:</a:t>
            </a:r>
          </a:p>
          <a:p>
            <a:endParaRPr lang="es-CO" sz="1800" dirty="0"/>
          </a:p>
          <a:p>
            <a:pPr marL="285750" indent="-285750">
              <a:buFont typeface="Arial" panose="020B0604020202020204" pitchFamily="34" charset="0"/>
              <a:buChar char="•"/>
            </a:pPr>
            <a:r>
              <a:rPr lang="es-CO" sz="1800" b="1" dirty="0"/>
              <a:t>IS-EMPTY(</a:t>
            </a:r>
            <a:r>
              <a:rPr lang="es-CO" sz="1800" b="1" dirty="0" err="1"/>
              <a:t>frontier</a:t>
            </a:r>
            <a:r>
              <a:rPr lang="es-CO" sz="1800" b="1" dirty="0"/>
              <a:t>)</a:t>
            </a:r>
            <a:r>
              <a:rPr lang="es-CO" sz="1800" dirty="0"/>
              <a:t>: devuelve verdadero solo si no hay nodos en la frontera.</a:t>
            </a:r>
          </a:p>
          <a:p>
            <a:pPr marL="285750" indent="-285750">
              <a:buFont typeface="Arial" panose="020B0604020202020204" pitchFamily="34" charset="0"/>
              <a:buChar char="•"/>
            </a:pPr>
            <a:r>
              <a:rPr lang="es-CO" sz="1800" b="1" dirty="0"/>
              <a:t>POP(</a:t>
            </a:r>
            <a:r>
              <a:rPr lang="es-CO" sz="1800" b="1" dirty="0" err="1"/>
              <a:t>frontier</a:t>
            </a:r>
            <a:r>
              <a:rPr lang="es-CO" sz="1800" b="1" dirty="0"/>
              <a:t>)</a:t>
            </a:r>
            <a:r>
              <a:rPr lang="es-CO" sz="1800" dirty="0"/>
              <a:t>: elimina el nodo superior de la frontera y lo devuelve.</a:t>
            </a:r>
          </a:p>
          <a:p>
            <a:pPr marL="285750" indent="-285750">
              <a:buFont typeface="Arial" panose="020B0604020202020204" pitchFamily="34" charset="0"/>
              <a:buChar char="•"/>
            </a:pPr>
            <a:r>
              <a:rPr lang="es-CO" sz="1800" b="1" dirty="0"/>
              <a:t>TOP(</a:t>
            </a:r>
            <a:r>
              <a:rPr lang="es-CO" sz="1800" b="1" dirty="0" err="1"/>
              <a:t>frontier</a:t>
            </a:r>
            <a:r>
              <a:rPr lang="es-CO" sz="1800" b="1" dirty="0"/>
              <a:t>)</a:t>
            </a:r>
            <a:r>
              <a:rPr lang="es-CO" sz="1800" dirty="0"/>
              <a:t>: devuelve (pero no elimina) el nodo superior de la frontera.</a:t>
            </a:r>
          </a:p>
          <a:p>
            <a:pPr marL="285750" indent="-285750">
              <a:buFont typeface="Arial" panose="020B0604020202020204" pitchFamily="34" charset="0"/>
              <a:buChar char="•"/>
            </a:pPr>
            <a:r>
              <a:rPr lang="es-CO" sz="1800" b="1" dirty="0"/>
              <a:t>ADD(</a:t>
            </a:r>
            <a:r>
              <a:rPr lang="es-CO" sz="1800" b="1" dirty="0" err="1"/>
              <a:t>node</a:t>
            </a:r>
            <a:r>
              <a:rPr lang="es-CO" sz="1800" b="1" dirty="0"/>
              <a:t>, </a:t>
            </a:r>
            <a:r>
              <a:rPr lang="es-CO" sz="1800" b="1" dirty="0" err="1"/>
              <a:t>frontier</a:t>
            </a:r>
            <a:r>
              <a:rPr lang="es-CO" sz="1800" b="1" dirty="0"/>
              <a:t>)</a:t>
            </a:r>
            <a:r>
              <a:rPr lang="es-CO" sz="1800" dirty="0"/>
              <a:t>: inserta el nodo en su lugar adecuado en la cola.</a:t>
            </a:r>
          </a:p>
        </p:txBody>
      </p:sp>
    </p:spTree>
    <p:extLst>
      <p:ext uri="{BB962C8B-B14F-4D97-AF65-F5344CB8AC3E}">
        <p14:creationId xmlns:p14="http://schemas.microsoft.com/office/powerpoint/2010/main" val="1663275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ALGORITMOS DE BUSQUEDA</a:t>
            </a:r>
            <a:endParaRPr lang="es-CO" sz="2000" b="1" dirty="0">
              <a:solidFill>
                <a:schemeClr val="bg1"/>
              </a:solidFill>
            </a:endParaRPr>
          </a:p>
        </p:txBody>
      </p:sp>
      <p:sp>
        <p:nvSpPr>
          <p:cNvPr id="4" name="TextBox 3">
            <a:extLst>
              <a:ext uri="{FF2B5EF4-FFF2-40B4-BE49-F238E27FC236}">
                <a16:creationId xmlns:a16="http://schemas.microsoft.com/office/drawing/2014/main" id="{FD5C63BC-7729-AE2E-0EE3-51D2B6430F1F}"/>
              </a:ext>
            </a:extLst>
          </p:cNvPr>
          <p:cNvSpPr txBox="1"/>
          <p:nvPr/>
        </p:nvSpPr>
        <p:spPr>
          <a:xfrm>
            <a:off x="122388" y="1088546"/>
            <a:ext cx="8899224" cy="3693319"/>
          </a:xfrm>
          <a:prstGeom prst="rect">
            <a:avLst/>
          </a:prstGeom>
          <a:noFill/>
        </p:spPr>
        <p:txBody>
          <a:bodyPr wrap="square">
            <a:spAutoFit/>
          </a:bodyPr>
          <a:lstStyle/>
          <a:p>
            <a:r>
              <a:rPr lang="es-CO" sz="1800" b="1" dirty="0"/>
              <a:t>Tipos de colas se utilizan en los algoritmos de búsqueda:</a:t>
            </a:r>
            <a:endParaRPr lang="es-CO" sz="1800" dirty="0"/>
          </a:p>
          <a:p>
            <a:endParaRPr lang="es-CO" sz="1800" dirty="0"/>
          </a:p>
          <a:p>
            <a:pPr marL="285750" indent="-285750">
              <a:buFont typeface="Arial" panose="020B0604020202020204" pitchFamily="34" charset="0"/>
              <a:buChar char="•"/>
            </a:pPr>
            <a:r>
              <a:rPr lang="es-CO" sz="1800" b="1" dirty="0" err="1"/>
              <a:t>Priority</a:t>
            </a:r>
            <a:r>
              <a:rPr lang="es-CO" sz="1800" b="1" dirty="0"/>
              <a:t> </a:t>
            </a:r>
            <a:r>
              <a:rPr lang="es-CO" sz="1800" b="1" dirty="0" err="1"/>
              <a:t>queue</a:t>
            </a:r>
            <a:r>
              <a:rPr lang="es-CO" sz="1800" dirty="0"/>
              <a:t>: Este tipo de cola extrae primero el nodo con el costo mínimo de acuerdo con alguna función de evaluación. Se utiliza en la búsqueda del mejor primero (</a:t>
            </a:r>
            <a:r>
              <a:rPr lang="es-CO" sz="1800" i="1" dirty="0" err="1"/>
              <a:t>best-first</a:t>
            </a:r>
            <a:r>
              <a:rPr lang="es-CO" sz="1800" i="1" dirty="0"/>
              <a:t> </a:t>
            </a:r>
            <a:r>
              <a:rPr lang="es-CO" sz="1800" i="1" dirty="0" err="1"/>
              <a:t>search</a:t>
            </a:r>
            <a:r>
              <a:rPr lang="es-CO" sz="1800" dirty="0"/>
              <a:t>).</a:t>
            </a:r>
          </a:p>
          <a:p>
            <a:pPr marL="285750" indent="-285750">
              <a:buFont typeface="Arial" panose="020B0604020202020204" pitchFamily="34" charset="0"/>
              <a:buChar char="•"/>
            </a:pPr>
            <a:endParaRPr lang="es-CO" sz="1800" dirty="0"/>
          </a:p>
          <a:p>
            <a:pPr marL="285750" indent="-285750">
              <a:buFont typeface="Arial" panose="020B0604020202020204" pitchFamily="34" charset="0"/>
              <a:buChar char="•"/>
            </a:pPr>
            <a:r>
              <a:rPr lang="es-CO" sz="1800" b="1" dirty="0"/>
              <a:t>FIFO </a:t>
            </a:r>
            <a:r>
              <a:rPr lang="es-CO" sz="1800" b="1" dirty="0" err="1"/>
              <a:t>queue</a:t>
            </a:r>
            <a:r>
              <a:rPr lang="es-CO" sz="1800" b="1" dirty="0"/>
              <a:t> (</a:t>
            </a:r>
            <a:r>
              <a:rPr lang="es-CO" sz="1800" b="1" dirty="0" err="1"/>
              <a:t>First</a:t>
            </a:r>
            <a:r>
              <a:rPr lang="es-CO" sz="1800" b="1" dirty="0"/>
              <a:t>-In-</a:t>
            </a:r>
            <a:r>
              <a:rPr lang="es-CO" sz="1800" b="1" dirty="0" err="1"/>
              <a:t>First</a:t>
            </a:r>
            <a:r>
              <a:rPr lang="es-CO" sz="1800" b="1" dirty="0"/>
              <a:t>-</a:t>
            </a:r>
            <a:r>
              <a:rPr lang="es-CO" sz="1800" b="1" dirty="0" err="1"/>
              <a:t>Out</a:t>
            </a:r>
            <a:r>
              <a:rPr lang="es-CO" sz="1800" b="1" dirty="0"/>
              <a:t>)</a:t>
            </a:r>
            <a:r>
              <a:rPr lang="es-CO" sz="1800" dirty="0"/>
              <a:t>, o cola de primero en entrar, primero en salir, extrae primero el nodo que se agregó a la cola en primer lugar; veremos que se utiliza en la búsqueda en anchura (</a:t>
            </a:r>
            <a:r>
              <a:rPr lang="es-CO" sz="1800" i="1" dirty="0" err="1"/>
              <a:t>breadth-first</a:t>
            </a:r>
            <a:r>
              <a:rPr lang="es-CO" sz="1800" i="1" dirty="0"/>
              <a:t> </a:t>
            </a:r>
            <a:r>
              <a:rPr lang="es-CO" sz="1800" i="1" dirty="0" err="1"/>
              <a:t>search</a:t>
            </a:r>
            <a:r>
              <a:rPr lang="es-CO" sz="1800" dirty="0"/>
              <a:t>).</a:t>
            </a:r>
          </a:p>
          <a:p>
            <a:pPr marL="285750" indent="-285750">
              <a:buFont typeface="Arial" panose="020B0604020202020204" pitchFamily="34" charset="0"/>
              <a:buChar char="•"/>
            </a:pPr>
            <a:endParaRPr lang="es-CO" sz="1800" dirty="0"/>
          </a:p>
          <a:p>
            <a:pPr marL="285750" indent="-285750">
              <a:buFont typeface="Arial" panose="020B0604020202020204" pitchFamily="34" charset="0"/>
              <a:buChar char="•"/>
            </a:pPr>
            <a:r>
              <a:rPr lang="es-CO" sz="1800" b="1" dirty="0"/>
              <a:t>LIFO </a:t>
            </a:r>
            <a:r>
              <a:rPr lang="es-CO" sz="1800" b="1" dirty="0" err="1"/>
              <a:t>queue</a:t>
            </a:r>
            <a:r>
              <a:rPr lang="es-CO" sz="1800" b="1" dirty="0"/>
              <a:t> (</a:t>
            </a:r>
            <a:r>
              <a:rPr lang="es-CO" sz="1800" b="1" dirty="0" err="1"/>
              <a:t>Last</a:t>
            </a:r>
            <a:r>
              <a:rPr lang="es-CO" sz="1800" b="1" dirty="0"/>
              <a:t>-In-</a:t>
            </a:r>
            <a:r>
              <a:rPr lang="es-CO" sz="1800" b="1" dirty="0" err="1"/>
              <a:t>First</a:t>
            </a:r>
            <a:r>
              <a:rPr lang="es-CO" sz="1800" b="1" dirty="0"/>
              <a:t>-</a:t>
            </a:r>
            <a:r>
              <a:rPr lang="es-CO" sz="1800" b="1" dirty="0" err="1"/>
              <a:t>Out</a:t>
            </a:r>
            <a:r>
              <a:rPr lang="es-CO" sz="1800" b="1" dirty="0"/>
              <a:t>)</a:t>
            </a:r>
            <a:r>
              <a:rPr lang="es-CO" sz="1800" dirty="0"/>
              <a:t>, también conocida como pila (</a:t>
            </a:r>
            <a:r>
              <a:rPr lang="es-CO" sz="1800" i="1" dirty="0" err="1"/>
              <a:t>stack</a:t>
            </a:r>
            <a:r>
              <a:rPr lang="es-CO" sz="1800" dirty="0"/>
              <a:t>), extrae primero el nodo que se agregó más recientemente; veremos que se utiliza en la búsqueda en profundidad (</a:t>
            </a:r>
            <a:r>
              <a:rPr lang="es-CO" sz="1800" i="1" dirty="0" err="1"/>
              <a:t>depth-first</a:t>
            </a:r>
            <a:r>
              <a:rPr lang="es-CO" sz="1800" i="1" dirty="0"/>
              <a:t> </a:t>
            </a:r>
            <a:r>
              <a:rPr lang="es-CO" sz="1800" i="1" dirty="0" err="1"/>
              <a:t>search</a:t>
            </a:r>
            <a:r>
              <a:rPr lang="es-CO" sz="1800" dirty="0"/>
              <a:t>).</a:t>
            </a:r>
          </a:p>
        </p:txBody>
      </p:sp>
    </p:spTree>
    <p:extLst>
      <p:ext uri="{BB962C8B-B14F-4D97-AF65-F5344CB8AC3E}">
        <p14:creationId xmlns:p14="http://schemas.microsoft.com/office/powerpoint/2010/main" val="3194698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ALGORITMOS DE BUSQUEDA-BEAST FIRST SEARCH</a:t>
            </a:r>
            <a:endParaRPr lang="es-CO" sz="2000" b="1" dirty="0">
              <a:solidFill>
                <a:schemeClr val="bg1"/>
              </a:solidFill>
            </a:endParaRPr>
          </a:p>
        </p:txBody>
      </p:sp>
      <p:sp>
        <p:nvSpPr>
          <p:cNvPr id="14" name="TextBox 13">
            <a:extLst>
              <a:ext uri="{FF2B5EF4-FFF2-40B4-BE49-F238E27FC236}">
                <a16:creationId xmlns:a16="http://schemas.microsoft.com/office/drawing/2014/main" id="{D9A1EDBF-98E6-2E59-419E-BEB1DB44329F}"/>
              </a:ext>
            </a:extLst>
          </p:cNvPr>
          <p:cNvSpPr txBox="1"/>
          <p:nvPr/>
        </p:nvSpPr>
        <p:spPr>
          <a:xfrm>
            <a:off x="6055204" y="974672"/>
            <a:ext cx="3037606" cy="3139321"/>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s-CO" sz="1800" dirty="0"/>
              <a:t>Cada nodo hijo se agrega a la frontera si no ha sido alcanzado antes, o se vuelve a agregar si ahora se alcanza con un costo de camino menor que cualquier camino anterior. El algoritmo devuelve una indicación de fallo o un nodo que representa un camino hacia un objetivo. </a:t>
            </a: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7365A9F1-DEE3-E8F5-9837-BD5090D3151C}"/>
              </a:ext>
            </a:extLst>
          </p:cNvPr>
          <p:cNvPicPr>
            <a:picLocks noChangeAspect="1"/>
          </p:cNvPicPr>
          <p:nvPr/>
        </p:nvPicPr>
        <p:blipFill>
          <a:blip r:embed="rId3"/>
          <a:stretch>
            <a:fillRect/>
          </a:stretch>
        </p:blipFill>
        <p:spPr>
          <a:xfrm>
            <a:off x="122388" y="932408"/>
            <a:ext cx="5952767" cy="4211092"/>
          </a:xfrm>
          <a:prstGeom prst="rect">
            <a:avLst/>
          </a:prstGeom>
        </p:spPr>
      </p:pic>
    </p:spTree>
    <p:extLst>
      <p:ext uri="{BB962C8B-B14F-4D97-AF65-F5344CB8AC3E}">
        <p14:creationId xmlns:p14="http://schemas.microsoft.com/office/powerpoint/2010/main" val="66428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EEEB6-3E3B-014B-0BC3-743477B14FE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67B6E8F-C11C-28EC-58F2-803CEA942E6F}"/>
              </a:ext>
            </a:extLst>
          </p:cNvPr>
          <p:cNvSpPr>
            <a:spLocks noGrp="1"/>
          </p:cNvSpPr>
          <p:nvPr>
            <p:ph type="body" idx="1"/>
          </p:nvPr>
        </p:nvSpPr>
        <p:spPr/>
        <p:txBody>
          <a:bodyPr/>
          <a:lstStyle/>
          <a:p>
            <a:pPr marL="114300" indent="0">
              <a:buNone/>
            </a:pPr>
            <a:r>
              <a:rPr lang="es-ES" b="1" dirty="0">
                <a:solidFill>
                  <a:schemeClr val="bg1"/>
                </a:solidFill>
              </a:rPr>
              <a:t>TECNICAS CIEGAS O NO INFORMADAS</a:t>
            </a:r>
            <a:endParaRPr lang="es-CO" b="1" dirty="0">
              <a:solidFill>
                <a:schemeClr val="bg1"/>
              </a:solidFill>
            </a:endParaRPr>
          </a:p>
        </p:txBody>
      </p:sp>
    </p:spTree>
    <p:extLst>
      <p:ext uri="{BB962C8B-B14F-4D97-AF65-F5344CB8AC3E}">
        <p14:creationId xmlns:p14="http://schemas.microsoft.com/office/powerpoint/2010/main" val="4170745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6E808-48B6-384B-4BDD-FC5F087FA60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0CE4B2-939A-7536-06C7-C4936DFDE216}"/>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TECNICAS  CIEGAS O NO INFORMADAS</a:t>
            </a:r>
            <a:endParaRPr lang="es-CO" sz="2000" b="1" dirty="0">
              <a:solidFill>
                <a:schemeClr val="bg1"/>
              </a:solidFill>
            </a:endParaRPr>
          </a:p>
        </p:txBody>
      </p:sp>
      <p:sp>
        <p:nvSpPr>
          <p:cNvPr id="5" name="TextBox 4">
            <a:extLst>
              <a:ext uri="{FF2B5EF4-FFF2-40B4-BE49-F238E27FC236}">
                <a16:creationId xmlns:a16="http://schemas.microsoft.com/office/drawing/2014/main" id="{8365C916-4AA0-B3D7-4BF3-AB311A605627}"/>
              </a:ext>
            </a:extLst>
          </p:cNvPr>
          <p:cNvSpPr txBox="1"/>
          <p:nvPr/>
        </p:nvSpPr>
        <p:spPr>
          <a:xfrm>
            <a:off x="576331" y="1830148"/>
            <a:ext cx="3254068" cy="1200329"/>
          </a:xfrm>
          <a:prstGeom prst="rect">
            <a:avLst/>
          </a:prstGeom>
          <a:noFill/>
        </p:spPr>
        <p:txBody>
          <a:bodyPr wrap="square">
            <a:spAutoFit/>
          </a:bodyPr>
          <a:lstStyle/>
          <a:p>
            <a:pPr algn="just"/>
            <a:r>
              <a:rPr lang="es-CO" sz="1800" dirty="0"/>
              <a:t>Un algoritmo de búsqueda no informado no tiene ninguna pista sobre qué tan cerca está un estado del objetivo.</a:t>
            </a:r>
          </a:p>
        </p:txBody>
      </p:sp>
      <p:pic>
        <p:nvPicPr>
          <p:cNvPr id="4099" name="Picture 3" descr="Ayudante De La Robusteza Que Ayuda Al Hombre Ciego Caucásico Durante Paseo  En El Parque. Asistente De Robot Con Ciego Caminar En El Parque. Concepto  De Tecnología Robótica. Vector Ilustración De Diseño">
            <a:extLst>
              <a:ext uri="{FF2B5EF4-FFF2-40B4-BE49-F238E27FC236}">
                <a16:creationId xmlns:a16="http://schemas.microsoft.com/office/drawing/2014/main" id="{2EF9CD15-3F66-2896-C9FE-CF22715ED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1420" y="1830148"/>
            <a:ext cx="428625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148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8E560-76B2-CF59-193B-00843F5AA93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7144761-ED49-C54E-B757-6F77B7F5DCF1}"/>
              </a:ext>
            </a:extLst>
          </p:cNvPr>
          <p:cNvSpPr>
            <a:spLocks noGrp="1"/>
          </p:cNvSpPr>
          <p:nvPr>
            <p:ph type="body" idx="1"/>
          </p:nvPr>
        </p:nvSpPr>
        <p:spPr/>
        <p:txBody>
          <a:bodyPr/>
          <a:lstStyle/>
          <a:p>
            <a:pPr marL="114300" indent="0">
              <a:buNone/>
            </a:pPr>
            <a:r>
              <a:rPr lang="es-ES" b="1" dirty="0">
                <a:solidFill>
                  <a:schemeClr val="bg1"/>
                </a:solidFill>
              </a:rPr>
              <a:t>TECNICAS CIEGAS O NO INFORMADAS</a:t>
            </a:r>
          </a:p>
          <a:p>
            <a:pPr marL="114300" indent="0">
              <a:buNone/>
            </a:pPr>
            <a:r>
              <a:rPr lang="es-ES" b="1" dirty="0">
                <a:solidFill>
                  <a:schemeClr val="bg1"/>
                </a:solidFill>
              </a:rPr>
              <a:t>BREADTH-FIRST SEARCH</a:t>
            </a:r>
            <a:endParaRPr lang="es-CO" b="1" dirty="0">
              <a:solidFill>
                <a:schemeClr val="bg1"/>
              </a:solidFill>
            </a:endParaRPr>
          </a:p>
        </p:txBody>
      </p:sp>
    </p:spTree>
    <p:extLst>
      <p:ext uri="{BB962C8B-B14F-4D97-AF65-F5344CB8AC3E}">
        <p14:creationId xmlns:p14="http://schemas.microsoft.com/office/powerpoint/2010/main" val="257539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D74F6A-F0BE-F07A-E6A4-A08A439BBB87}"/>
              </a:ext>
            </a:extLst>
          </p:cNvPr>
          <p:cNvSpPr txBox="1"/>
          <p:nvPr/>
        </p:nvSpPr>
        <p:spPr>
          <a:xfrm flipH="1">
            <a:off x="538905" y="346944"/>
            <a:ext cx="7370303" cy="400110"/>
          </a:xfrm>
          <a:prstGeom prst="rect">
            <a:avLst/>
          </a:prstGeom>
          <a:noFill/>
        </p:spPr>
        <p:txBody>
          <a:bodyPr wrap="square" rtlCol="0">
            <a:spAutoFit/>
          </a:bodyPr>
          <a:lstStyle/>
          <a:p>
            <a:r>
              <a:rPr lang="es-ES" sz="2000" b="1" dirty="0">
                <a:solidFill>
                  <a:schemeClr val="bg1"/>
                </a:solidFill>
              </a:rPr>
              <a:t>TÉCNICAS CIEGAS-</a:t>
            </a:r>
            <a:r>
              <a:rPr lang="es-CO" sz="2000" dirty="0" err="1">
                <a:solidFill>
                  <a:schemeClr val="bg1"/>
                </a:solidFill>
              </a:rPr>
              <a:t>Breadth-first</a:t>
            </a:r>
            <a:r>
              <a:rPr lang="es-CO" sz="2000" dirty="0">
                <a:solidFill>
                  <a:schemeClr val="bg1"/>
                </a:solidFill>
              </a:rPr>
              <a:t> </a:t>
            </a:r>
            <a:r>
              <a:rPr lang="es-CO" sz="2000" dirty="0" err="1">
                <a:solidFill>
                  <a:schemeClr val="bg1"/>
                </a:solidFill>
              </a:rPr>
              <a:t>search</a:t>
            </a:r>
            <a:endParaRPr lang="es-CO" sz="2000" b="1" dirty="0">
              <a:solidFill>
                <a:schemeClr val="bg1"/>
              </a:solidFill>
            </a:endParaRPr>
          </a:p>
        </p:txBody>
      </p:sp>
      <p:sp>
        <p:nvSpPr>
          <p:cNvPr id="5" name="TextBox 4">
            <a:extLst>
              <a:ext uri="{FF2B5EF4-FFF2-40B4-BE49-F238E27FC236}">
                <a16:creationId xmlns:a16="http://schemas.microsoft.com/office/drawing/2014/main" id="{0B0EFDF9-73F6-A18C-65D2-D89212228797}"/>
              </a:ext>
            </a:extLst>
          </p:cNvPr>
          <p:cNvSpPr txBox="1"/>
          <p:nvPr/>
        </p:nvSpPr>
        <p:spPr>
          <a:xfrm>
            <a:off x="122388" y="1088546"/>
            <a:ext cx="9021612" cy="923330"/>
          </a:xfrm>
          <a:prstGeom prst="rect">
            <a:avLst/>
          </a:prstGeom>
          <a:noFill/>
        </p:spPr>
        <p:txBody>
          <a:bodyPr wrap="square">
            <a:spAutoFit/>
          </a:bodyPr>
          <a:lstStyle/>
          <a:p>
            <a:r>
              <a:rPr lang="es-CO" sz="1800" dirty="0"/>
              <a:t>Cuando todas las acciones tienen el mismo costo, una estrategia adecuada es la </a:t>
            </a:r>
            <a:r>
              <a:rPr lang="es-CO" sz="1800" b="1" dirty="0" err="1"/>
              <a:t>Breadth-first</a:t>
            </a:r>
            <a:r>
              <a:rPr lang="es-CO" sz="1800" b="1" dirty="0"/>
              <a:t> </a:t>
            </a:r>
            <a:r>
              <a:rPr lang="es-CO" sz="1800" b="1" dirty="0" err="1"/>
              <a:t>Search</a:t>
            </a:r>
            <a:r>
              <a:rPr lang="es-CO" sz="1800" dirty="0"/>
              <a:t>, en la que primero se expande el nodo raíz, luego se expanden todos los sucesores del nodo raíz, luego los sucesores de estos, y así sucesivamente. </a:t>
            </a:r>
          </a:p>
        </p:txBody>
      </p:sp>
      <p:pic>
        <p:nvPicPr>
          <p:cNvPr id="3" name="Picture 2">
            <a:extLst>
              <a:ext uri="{FF2B5EF4-FFF2-40B4-BE49-F238E27FC236}">
                <a16:creationId xmlns:a16="http://schemas.microsoft.com/office/drawing/2014/main" id="{A2B67FFF-6F09-5011-E8A8-36C5F3D5DDF2}"/>
              </a:ext>
            </a:extLst>
          </p:cNvPr>
          <p:cNvPicPr>
            <a:picLocks noChangeAspect="1"/>
          </p:cNvPicPr>
          <p:nvPr/>
        </p:nvPicPr>
        <p:blipFill>
          <a:blip r:embed="rId3"/>
          <a:stretch>
            <a:fillRect/>
          </a:stretch>
        </p:blipFill>
        <p:spPr>
          <a:xfrm>
            <a:off x="371475" y="2571750"/>
            <a:ext cx="8401050" cy="1514475"/>
          </a:xfrm>
          <a:prstGeom prst="rect">
            <a:avLst/>
          </a:prstGeom>
        </p:spPr>
      </p:pic>
    </p:spTree>
    <p:extLst>
      <p:ext uri="{BB962C8B-B14F-4D97-AF65-F5344CB8AC3E}">
        <p14:creationId xmlns:p14="http://schemas.microsoft.com/office/powerpoint/2010/main" val="3753811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D74F6A-F0BE-F07A-E6A4-A08A439BBB87}"/>
              </a:ext>
            </a:extLst>
          </p:cNvPr>
          <p:cNvSpPr txBox="1"/>
          <p:nvPr/>
        </p:nvSpPr>
        <p:spPr>
          <a:xfrm flipH="1">
            <a:off x="538905" y="346944"/>
            <a:ext cx="7370303" cy="400110"/>
          </a:xfrm>
          <a:prstGeom prst="rect">
            <a:avLst/>
          </a:prstGeom>
          <a:noFill/>
        </p:spPr>
        <p:txBody>
          <a:bodyPr wrap="square" rtlCol="0">
            <a:spAutoFit/>
          </a:bodyPr>
          <a:lstStyle/>
          <a:p>
            <a:r>
              <a:rPr lang="es-ES" sz="2000" b="1" dirty="0">
                <a:solidFill>
                  <a:schemeClr val="bg1"/>
                </a:solidFill>
              </a:rPr>
              <a:t>TÉCNICAS CIEGAS-</a:t>
            </a:r>
            <a:r>
              <a:rPr lang="es-CO" sz="2000" dirty="0" err="1">
                <a:solidFill>
                  <a:schemeClr val="bg1"/>
                </a:solidFill>
              </a:rPr>
              <a:t>Breadth-first</a:t>
            </a:r>
            <a:r>
              <a:rPr lang="es-CO" sz="2000" dirty="0">
                <a:solidFill>
                  <a:schemeClr val="bg1"/>
                </a:solidFill>
              </a:rPr>
              <a:t> </a:t>
            </a:r>
            <a:r>
              <a:rPr lang="es-CO" sz="2000" dirty="0" err="1">
                <a:solidFill>
                  <a:schemeClr val="bg1"/>
                </a:solidFill>
              </a:rPr>
              <a:t>search</a:t>
            </a:r>
            <a:endParaRPr lang="es-CO" sz="2000" b="1" dirty="0">
              <a:solidFill>
                <a:schemeClr val="bg1"/>
              </a:solidFill>
            </a:endParaRPr>
          </a:p>
        </p:txBody>
      </p:sp>
      <p:sp>
        <p:nvSpPr>
          <p:cNvPr id="3" name="Rectangle 2">
            <a:extLst>
              <a:ext uri="{FF2B5EF4-FFF2-40B4-BE49-F238E27FC236}">
                <a16:creationId xmlns:a16="http://schemas.microsoft.com/office/drawing/2014/main" id="{26D0A52D-12E9-DC46-D5C2-C83F67E3F703}"/>
              </a:ext>
            </a:extLst>
          </p:cNvPr>
          <p:cNvSpPr>
            <a:spLocks noChangeArrowheads="1"/>
          </p:cNvSpPr>
          <p:nvPr/>
        </p:nvSpPr>
        <p:spPr bwMode="auto">
          <a:xfrm>
            <a:off x="493189" y="2139508"/>
            <a:ext cx="815762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1" u="none" strike="noStrike" cap="none" normalizeH="0" baseline="0" dirty="0">
                <a:ln>
                  <a:noFill/>
                </a:ln>
                <a:solidFill>
                  <a:schemeClr val="tx1"/>
                </a:solidFill>
                <a:effectLst/>
                <a:latin typeface="+mn-lt"/>
              </a:rPr>
              <a:t>En este caso ‘</a:t>
            </a:r>
            <a:r>
              <a:rPr kumimoji="0" lang="es-CO" altLang="es-CO" sz="1800" b="1" i="1" u="none" strike="noStrike" cap="none" normalizeH="0" baseline="0" dirty="0" err="1">
                <a:ln>
                  <a:noFill/>
                </a:ln>
                <a:solidFill>
                  <a:schemeClr val="tx1"/>
                </a:solidFill>
                <a:effectLst/>
                <a:latin typeface="+mn-lt"/>
              </a:rPr>
              <a:t>reached</a:t>
            </a:r>
            <a:r>
              <a:rPr kumimoji="0" lang="es-CO" altLang="es-CO" sz="1800" b="1" i="1" u="none" strike="noStrike" cap="none" normalizeH="0" baseline="0" dirty="0">
                <a:ln>
                  <a:noFill/>
                </a:ln>
                <a:solidFill>
                  <a:schemeClr val="tx1"/>
                </a:solidFill>
                <a:effectLst/>
                <a:latin typeface="+mn-lt"/>
              </a:rPr>
              <a:t>’</a:t>
            </a:r>
            <a:r>
              <a:rPr kumimoji="0" lang="es-CO" altLang="es-CO" sz="1800" b="0" i="1" u="none" strike="noStrike" cap="none" normalizeH="0" baseline="0" dirty="0">
                <a:ln>
                  <a:noFill/>
                </a:ln>
                <a:solidFill>
                  <a:schemeClr val="tx1"/>
                </a:solidFill>
                <a:effectLst/>
                <a:latin typeface="+mn-lt"/>
              </a:rPr>
              <a:t> puede ser un conjunto de estados en lugar de un mapeo de estados a nodos, porque una vez que hemos alcanzado un estado, nunca podremos encontrar un mejor camino hacia ese estado. Esto también significa que podemos hacer una prueba temprana del objetivo, verificando si un nodo es una solución tan pronto como se genera.</a:t>
            </a:r>
          </a:p>
        </p:txBody>
      </p:sp>
    </p:spTree>
    <p:extLst>
      <p:ext uri="{BB962C8B-B14F-4D97-AF65-F5344CB8AC3E}">
        <p14:creationId xmlns:p14="http://schemas.microsoft.com/office/powerpoint/2010/main" val="514887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D74F6A-F0BE-F07A-E6A4-A08A439BBB87}"/>
              </a:ext>
            </a:extLst>
          </p:cNvPr>
          <p:cNvSpPr txBox="1"/>
          <p:nvPr/>
        </p:nvSpPr>
        <p:spPr>
          <a:xfrm flipH="1">
            <a:off x="538905" y="346944"/>
            <a:ext cx="7370303" cy="400110"/>
          </a:xfrm>
          <a:prstGeom prst="rect">
            <a:avLst/>
          </a:prstGeom>
          <a:noFill/>
        </p:spPr>
        <p:txBody>
          <a:bodyPr wrap="square" rtlCol="0">
            <a:spAutoFit/>
          </a:bodyPr>
          <a:lstStyle/>
          <a:p>
            <a:r>
              <a:rPr lang="es-ES" sz="2000" b="1" dirty="0">
                <a:solidFill>
                  <a:schemeClr val="bg1"/>
                </a:solidFill>
              </a:rPr>
              <a:t>TÉCNICAS CIEGAS-</a:t>
            </a:r>
            <a:r>
              <a:rPr lang="es-CO" sz="2000" dirty="0" err="1">
                <a:solidFill>
                  <a:schemeClr val="bg1"/>
                </a:solidFill>
              </a:rPr>
              <a:t>Breadth-first</a:t>
            </a:r>
            <a:r>
              <a:rPr lang="es-CO" sz="2000" dirty="0">
                <a:solidFill>
                  <a:schemeClr val="bg1"/>
                </a:solidFill>
              </a:rPr>
              <a:t> </a:t>
            </a:r>
            <a:r>
              <a:rPr lang="es-CO" sz="2000" dirty="0" err="1">
                <a:solidFill>
                  <a:schemeClr val="bg1"/>
                </a:solidFill>
              </a:rPr>
              <a:t>search</a:t>
            </a:r>
            <a:endParaRPr lang="es-CO" sz="2000" b="1" dirty="0">
              <a:solidFill>
                <a:schemeClr val="bg1"/>
              </a:solidFill>
            </a:endParaRPr>
          </a:p>
        </p:txBody>
      </p:sp>
      <p:pic>
        <p:nvPicPr>
          <p:cNvPr id="5" name="Picture 4">
            <a:extLst>
              <a:ext uri="{FF2B5EF4-FFF2-40B4-BE49-F238E27FC236}">
                <a16:creationId xmlns:a16="http://schemas.microsoft.com/office/drawing/2014/main" id="{49877B03-8B88-E6BE-212D-0E8ADC341F8C}"/>
              </a:ext>
            </a:extLst>
          </p:cNvPr>
          <p:cNvPicPr>
            <a:picLocks noChangeAspect="1"/>
          </p:cNvPicPr>
          <p:nvPr/>
        </p:nvPicPr>
        <p:blipFill rotWithShape="1">
          <a:blip r:embed="rId3"/>
          <a:srcRect b="18927"/>
          <a:stretch/>
        </p:blipFill>
        <p:spPr>
          <a:xfrm>
            <a:off x="2304399" y="1088546"/>
            <a:ext cx="4535201" cy="2595607"/>
          </a:xfrm>
          <a:prstGeom prst="rect">
            <a:avLst/>
          </a:prstGeom>
        </p:spPr>
      </p:pic>
      <p:pic>
        <p:nvPicPr>
          <p:cNvPr id="2" name="Picture 1">
            <a:extLst>
              <a:ext uri="{FF2B5EF4-FFF2-40B4-BE49-F238E27FC236}">
                <a16:creationId xmlns:a16="http://schemas.microsoft.com/office/drawing/2014/main" id="{A7BB4E7A-ADA9-383B-5F65-369DF2ADF2A0}"/>
              </a:ext>
            </a:extLst>
          </p:cNvPr>
          <p:cNvPicPr>
            <a:picLocks noChangeAspect="1"/>
          </p:cNvPicPr>
          <p:nvPr/>
        </p:nvPicPr>
        <p:blipFill>
          <a:blip r:embed="rId4"/>
          <a:stretch>
            <a:fillRect/>
          </a:stretch>
        </p:blipFill>
        <p:spPr>
          <a:xfrm>
            <a:off x="1513910" y="3977042"/>
            <a:ext cx="6395298" cy="701312"/>
          </a:xfrm>
          <a:prstGeom prst="rect">
            <a:avLst/>
          </a:prstGeom>
        </p:spPr>
      </p:pic>
    </p:spTree>
    <p:extLst>
      <p:ext uri="{BB962C8B-B14F-4D97-AF65-F5344CB8AC3E}">
        <p14:creationId xmlns:p14="http://schemas.microsoft.com/office/powerpoint/2010/main" val="833172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1823C1-2E11-7A50-9CBB-BC42CC2C70F9}"/>
              </a:ext>
            </a:extLst>
          </p:cNvPr>
          <p:cNvSpPr>
            <a:spLocks noGrp="1"/>
          </p:cNvSpPr>
          <p:nvPr>
            <p:ph type="body" idx="1"/>
          </p:nvPr>
        </p:nvSpPr>
        <p:spPr/>
        <p:txBody>
          <a:bodyPr/>
          <a:lstStyle/>
          <a:p>
            <a:pPr marL="114300" indent="0">
              <a:buNone/>
            </a:pPr>
            <a:r>
              <a:rPr lang="es-ES" b="1" dirty="0">
                <a:solidFill>
                  <a:schemeClr val="bg1"/>
                </a:solidFill>
              </a:rPr>
              <a:t>GRACIAS</a:t>
            </a:r>
            <a:endParaRPr lang="es-CO" b="1" dirty="0">
              <a:solidFill>
                <a:schemeClr val="bg1"/>
              </a:solidFill>
            </a:endParaRPr>
          </a:p>
        </p:txBody>
      </p:sp>
    </p:spTree>
    <p:extLst>
      <p:ext uri="{BB962C8B-B14F-4D97-AF65-F5344CB8AC3E}">
        <p14:creationId xmlns:p14="http://schemas.microsoft.com/office/powerpoint/2010/main" val="3057929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309034-B3BD-8230-ED77-ACAE7683071A}"/>
              </a:ext>
            </a:extLst>
          </p:cNvPr>
          <p:cNvSpPr txBox="1"/>
          <p:nvPr/>
        </p:nvSpPr>
        <p:spPr>
          <a:xfrm>
            <a:off x="283428" y="1088546"/>
            <a:ext cx="8899224" cy="3693319"/>
          </a:xfrm>
          <a:prstGeom prst="rect">
            <a:avLst/>
          </a:prstGeom>
          <a:noFill/>
        </p:spPr>
        <p:txBody>
          <a:bodyPr wrap="square">
            <a:spAutoFit/>
          </a:bodyPr>
          <a:lstStyle/>
          <a:p>
            <a:pPr marL="285750" indent="-285750" algn="just">
              <a:buFont typeface="Arial" panose="020B0604020202020204" pitchFamily="34" charset="0"/>
              <a:buChar char="•"/>
            </a:pPr>
            <a:r>
              <a:rPr kumimoji="0" lang="es-CO" altLang="es-CO" sz="1800" b="0" i="0" u="none" strike="noStrike" cap="none" normalizeH="0" baseline="0" dirty="0">
                <a:ln>
                  <a:noFill/>
                </a:ln>
                <a:solidFill>
                  <a:schemeClr val="tx1"/>
                </a:solidFill>
                <a:effectLst/>
                <a:latin typeface="Arial" panose="020B0604020202020204" pitchFamily="34" charset="0"/>
              </a:rPr>
              <a:t>El estado inicial en el que el agente comienza.</a:t>
            </a:r>
          </a:p>
          <a:p>
            <a:pPr algn="just"/>
            <a:endParaRPr kumimoji="0" lang="es-CO" altLang="es-CO" sz="1800" b="0" i="0" u="none" strike="noStrike" cap="none" normalizeH="0" baseline="0" dirty="0">
              <a:ln>
                <a:noFill/>
              </a:ln>
              <a:solidFill>
                <a:schemeClr val="tx1"/>
              </a:solidFill>
              <a:effectLst/>
              <a:latin typeface="Arial" panose="020B0604020202020204" pitchFamily="34" charset="0"/>
            </a:endParaRPr>
          </a:p>
          <a:p>
            <a:pPr algn="just"/>
            <a:r>
              <a:rPr lang="es-CO" altLang="es-CO" sz="1800" b="1" dirty="0">
                <a:solidFill>
                  <a:schemeClr val="tx1"/>
                </a:solidFill>
                <a:latin typeface="Arial" panose="020B0604020202020204" pitchFamily="34" charset="0"/>
              </a:rPr>
              <a:t>Ej1</a:t>
            </a:r>
            <a:r>
              <a:rPr lang="es-CO" altLang="es-CO" sz="1800" dirty="0">
                <a:solidFill>
                  <a:schemeClr val="tx1"/>
                </a:solidFill>
                <a:latin typeface="Arial" panose="020B0604020202020204" pitchFamily="34" charset="0"/>
              </a:rPr>
              <a:t>: Arad,  </a:t>
            </a:r>
          </a:p>
          <a:p>
            <a:pPr algn="just"/>
            <a:r>
              <a:rPr lang="es-CO" altLang="es-CO" sz="1800" b="1" dirty="0">
                <a:solidFill>
                  <a:schemeClr val="tx1"/>
                </a:solidFill>
                <a:latin typeface="Arial" panose="020B0604020202020204" pitchFamily="34" charset="0"/>
              </a:rPr>
              <a:t>Ej2</a:t>
            </a:r>
            <a:r>
              <a:rPr lang="es-CO" altLang="es-CO" sz="1800" dirty="0">
                <a:solidFill>
                  <a:schemeClr val="tx1"/>
                </a:solidFill>
                <a:latin typeface="Arial" panose="020B0604020202020204" pitchFamily="34" charset="0"/>
              </a:rPr>
              <a:t>: Cualquiera de los estados del problema de aspiradora </a:t>
            </a:r>
          </a:p>
          <a:p>
            <a:pPr algn="just"/>
            <a:r>
              <a:rPr lang="es-CO" altLang="es-CO" sz="1800" dirty="0">
                <a:solidFill>
                  <a:schemeClr val="tx1"/>
                </a:solidFill>
                <a:latin typeface="Arial" panose="020B0604020202020204" pitchFamily="34" charset="0"/>
              </a:rPr>
              <a:t> </a:t>
            </a:r>
          </a:p>
          <a:p>
            <a:pPr marL="285750" indent="-285750" algn="just">
              <a:buFont typeface="Arial" panose="020B0604020202020204" pitchFamily="34" charset="0"/>
              <a:buChar char="•"/>
            </a:pPr>
            <a:r>
              <a:rPr lang="es-CO" altLang="es-CO" sz="1800" dirty="0">
                <a:solidFill>
                  <a:schemeClr val="tx1"/>
                </a:solidFill>
                <a:latin typeface="Arial" panose="020B0604020202020204" pitchFamily="34" charset="0"/>
              </a:rPr>
              <a:t>Podemos tener</a:t>
            </a:r>
            <a:r>
              <a:rPr lang="es-CO" sz="1800" dirty="0"/>
              <a:t> uno o más estados objetivo. A veces hay un único estado objetivo, a veces hay un pequeño conjunto de estados objetivo alternativos</a:t>
            </a:r>
          </a:p>
          <a:p>
            <a:pPr marL="285750" indent="-285750" algn="just">
              <a:buFont typeface="Arial" panose="020B0604020202020204" pitchFamily="34" charset="0"/>
              <a:buChar char="•"/>
            </a:pPr>
            <a:endParaRPr kumimoji="0" lang="es-CO" altLang="es-CO" sz="1800" b="0" i="0" u="none" strike="noStrike" cap="none" normalizeH="0" baseline="0" dirty="0">
              <a:ln>
                <a:noFill/>
              </a:ln>
              <a:solidFill>
                <a:schemeClr val="tx1"/>
              </a:solidFill>
              <a:effectLst/>
              <a:latin typeface="Arial" panose="020B0604020202020204" pitchFamily="34" charset="0"/>
            </a:endParaRPr>
          </a:p>
          <a:p>
            <a:pPr algn="just"/>
            <a:r>
              <a:rPr lang="es-CO" altLang="es-CO" sz="1800" b="1" dirty="0">
                <a:solidFill>
                  <a:schemeClr val="tx1"/>
                </a:solidFill>
                <a:latin typeface="Arial" panose="020B0604020202020204" pitchFamily="34" charset="0"/>
              </a:rPr>
              <a:t>Ej1</a:t>
            </a:r>
            <a:r>
              <a:rPr lang="es-CO" altLang="es-CO" sz="1800" dirty="0">
                <a:solidFill>
                  <a:schemeClr val="tx1"/>
                </a:solidFill>
                <a:latin typeface="Arial" panose="020B0604020202020204" pitchFamily="34" charset="0"/>
              </a:rPr>
              <a:t>: </a:t>
            </a:r>
            <a:r>
              <a:rPr lang="es-CO" altLang="es-CO" sz="1800" dirty="0" err="1">
                <a:solidFill>
                  <a:schemeClr val="tx1"/>
                </a:solidFill>
                <a:latin typeface="Arial" panose="020B0604020202020204" pitchFamily="34" charset="0"/>
              </a:rPr>
              <a:t>Bucharest</a:t>
            </a:r>
            <a:r>
              <a:rPr lang="es-CO" altLang="es-CO" sz="1800" dirty="0">
                <a:solidFill>
                  <a:schemeClr val="tx1"/>
                </a:solidFill>
                <a:latin typeface="Arial" panose="020B0604020202020204" pitchFamily="34" charset="0"/>
              </a:rPr>
              <a:t>,  </a:t>
            </a:r>
          </a:p>
          <a:p>
            <a:pPr algn="just"/>
            <a:r>
              <a:rPr lang="es-CO" altLang="es-CO" sz="1800" b="1" dirty="0">
                <a:solidFill>
                  <a:schemeClr val="tx1"/>
                </a:solidFill>
                <a:latin typeface="Arial" panose="020B0604020202020204" pitchFamily="34" charset="0"/>
              </a:rPr>
              <a:t>Ej2</a:t>
            </a:r>
            <a:r>
              <a:rPr lang="es-CO" altLang="es-CO" sz="1800" dirty="0">
                <a:solidFill>
                  <a:schemeClr val="tx1"/>
                </a:solidFill>
                <a:latin typeface="Arial" panose="020B0604020202020204" pitchFamily="34" charset="0"/>
              </a:rPr>
              <a:t>: Donde las 2 casillas estén limpias sin importar la ubicación de la aspiradora</a:t>
            </a:r>
          </a:p>
          <a:p>
            <a:pPr algn="just"/>
            <a:endParaRPr kumimoji="0" lang="es-CO" altLang="es-CO" sz="1800" b="0" i="0" u="none" strike="noStrike" cap="none" normalizeH="0" baseline="0" dirty="0">
              <a:ln>
                <a:noFill/>
              </a:ln>
              <a:solidFill>
                <a:schemeClr val="tx1"/>
              </a:solidFill>
              <a:effectLst/>
              <a:latin typeface="Arial" panose="020B0604020202020204" pitchFamily="34" charset="0"/>
            </a:endParaRPr>
          </a:p>
          <a:p>
            <a:endParaRPr lang="es-CO" altLang="es-CO" sz="1800" dirty="0">
              <a:solidFill>
                <a:schemeClr val="tx1"/>
              </a:solidFill>
              <a:latin typeface="Arial" panose="020B0604020202020204" pitchFamily="34" charset="0"/>
            </a:endParaRPr>
          </a:p>
          <a:p>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6D071E7-5CC9-9453-11C5-89068AF8E240}"/>
              </a:ext>
            </a:extLst>
          </p:cNvPr>
          <p:cNvSpPr txBox="1"/>
          <p:nvPr/>
        </p:nvSpPr>
        <p:spPr>
          <a:xfrm flipH="1">
            <a:off x="538907" y="346944"/>
            <a:ext cx="5145495" cy="400110"/>
          </a:xfrm>
          <a:prstGeom prst="rect">
            <a:avLst/>
          </a:prstGeom>
          <a:noFill/>
        </p:spPr>
        <p:txBody>
          <a:bodyPr wrap="square" rtlCol="0">
            <a:spAutoFit/>
          </a:bodyPr>
          <a:lstStyle/>
          <a:p>
            <a:r>
              <a:rPr lang="es-ES" sz="2000" b="1" dirty="0">
                <a:solidFill>
                  <a:schemeClr val="bg1"/>
                </a:solidFill>
              </a:rPr>
              <a:t>REPASO: </a:t>
            </a:r>
            <a:r>
              <a:rPr lang="en-US" sz="2000" b="1" dirty="0">
                <a:solidFill>
                  <a:schemeClr val="bg1"/>
                </a:solidFill>
              </a:rPr>
              <a:t>PROBLEMAS DE BUSQUEDA</a:t>
            </a:r>
            <a:endParaRPr lang="es-CO" sz="2000" b="1" dirty="0">
              <a:solidFill>
                <a:schemeClr val="bg1"/>
              </a:solidFill>
            </a:endParaRPr>
          </a:p>
        </p:txBody>
      </p:sp>
    </p:spTree>
    <p:extLst>
      <p:ext uri="{BB962C8B-B14F-4D97-AF65-F5344CB8AC3E}">
        <p14:creationId xmlns:p14="http://schemas.microsoft.com/office/powerpoint/2010/main" val="3395208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1F1F0-FE54-9630-F8DE-656D0C6D1D1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7E392C0-527D-8403-DD22-64E555A7E72C}"/>
              </a:ext>
            </a:extLst>
          </p:cNvPr>
          <p:cNvPicPr>
            <a:picLocks noChangeAspect="1"/>
          </p:cNvPicPr>
          <p:nvPr/>
        </p:nvPicPr>
        <p:blipFill>
          <a:blip r:embed="rId2"/>
          <a:stretch>
            <a:fillRect/>
          </a:stretch>
        </p:blipFill>
        <p:spPr>
          <a:xfrm>
            <a:off x="4343967" y="2026345"/>
            <a:ext cx="4516605" cy="2812225"/>
          </a:xfrm>
          <a:prstGeom prst="rect">
            <a:avLst/>
          </a:prstGeom>
        </p:spPr>
      </p:pic>
      <p:sp>
        <p:nvSpPr>
          <p:cNvPr id="3" name="TextBox 2">
            <a:extLst>
              <a:ext uri="{FF2B5EF4-FFF2-40B4-BE49-F238E27FC236}">
                <a16:creationId xmlns:a16="http://schemas.microsoft.com/office/drawing/2014/main" id="{D15CDAE5-A449-2B25-263B-A07086E312D8}"/>
              </a:ext>
            </a:extLst>
          </p:cNvPr>
          <p:cNvSpPr txBox="1"/>
          <p:nvPr/>
        </p:nvSpPr>
        <p:spPr>
          <a:xfrm>
            <a:off x="283428" y="1088546"/>
            <a:ext cx="8899224" cy="2585323"/>
          </a:xfrm>
          <a:prstGeom prst="rect">
            <a:avLst/>
          </a:prstGeom>
          <a:noFill/>
        </p:spPr>
        <p:txBody>
          <a:bodyPr wrap="square">
            <a:spAutoFit/>
          </a:bodyPr>
          <a:lstStyle/>
          <a:p>
            <a:pPr marL="285750" indent="-285750">
              <a:buFont typeface="Arial" panose="020B0604020202020204" pitchFamily="34" charset="0"/>
              <a:buChar char="•"/>
            </a:pPr>
            <a:r>
              <a:rPr lang="es-CO" sz="1800" dirty="0"/>
              <a:t>Las acciones disponibles para el agente.</a:t>
            </a:r>
          </a:p>
          <a:p>
            <a:r>
              <a:rPr lang="es-CO" sz="1800" dirty="0"/>
              <a:t> </a:t>
            </a:r>
          </a:p>
          <a:p>
            <a:endParaRPr lang="es-CO" sz="1800" dirty="0"/>
          </a:p>
          <a:p>
            <a:pPr marL="285750" indent="-285750">
              <a:buFont typeface="Arial" panose="020B0604020202020204" pitchFamily="34" charset="0"/>
              <a:buChar char="•"/>
            </a:pPr>
            <a:r>
              <a:rPr lang="es-CO" altLang="es-CO" sz="1800" dirty="0">
                <a:solidFill>
                  <a:schemeClr val="tx1"/>
                </a:solidFill>
                <a:latin typeface="Arial" panose="020B0604020202020204" pitchFamily="34" charset="0"/>
              </a:rPr>
              <a:t>Modelo de transición</a:t>
            </a:r>
          </a:p>
          <a:p>
            <a:pPr marL="285750" indent="-285750">
              <a:buFont typeface="Arial" panose="020B0604020202020204" pitchFamily="34" charset="0"/>
              <a:buChar char="•"/>
            </a:pPr>
            <a:endParaRPr lang="es-CO" altLang="es-CO" sz="1800" dirty="0">
              <a:solidFill>
                <a:schemeClr val="tx1"/>
              </a:solidFill>
              <a:latin typeface="Arial" panose="020B0604020202020204" pitchFamily="34" charset="0"/>
            </a:endParaRPr>
          </a:p>
          <a:p>
            <a:endParaRPr lang="es-CO" altLang="es-CO" sz="1800" dirty="0">
              <a:solidFill>
                <a:schemeClr val="tx1"/>
              </a:solidFill>
              <a:latin typeface="Arial" panose="020B0604020202020204" pitchFamily="34" charset="0"/>
            </a:endParaRPr>
          </a:p>
          <a:p>
            <a:pPr marL="285750" indent="-285750">
              <a:buFont typeface="Arial" panose="020B0604020202020204" pitchFamily="34" charset="0"/>
              <a:buChar char="•"/>
            </a:pPr>
            <a:r>
              <a:rPr kumimoji="0" lang="es-CO" altLang="es-CO" sz="1800" b="0" i="0" u="none" strike="noStrike" cap="none" normalizeH="0" baseline="0" dirty="0">
                <a:ln>
                  <a:noFill/>
                </a:ln>
                <a:solidFill>
                  <a:schemeClr val="tx1"/>
                </a:solidFill>
                <a:effectLst/>
                <a:latin typeface="Arial" panose="020B0604020202020204" pitchFamily="34" charset="0"/>
              </a:rPr>
              <a:t>Costo de la acción</a:t>
            </a:r>
          </a:p>
          <a:p>
            <a:pPr marL="285750" indent="-285750">
              <a:buFont typeface="Arial" panose="020B0604020202020204" pitchFamily="34" charset="0"/>
              <a:buChar char="•"/>
            </a:pPr>
            <a:endParaRPr lang="es-CO" altLang="es-CO" sz="1800" dirty="0">
              <a:solidFill>
                <a:schemeClr val="tx1"/>
              </a:solidFill>
              <a:latin typeface="Arial" panose="020B0604020202020204" pitchFamily="34" charset="0"/>
            </a:endParaRPr>
          </a:p>
          <a:p>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49F70A6B-0B24-6755-528B-AF10243B468A}"/>
              </a:ext>
            </a:extLst>
          </p:cNvPr>
          <p:cNvSpPr txBox="1"/>
          <p:nvPr/>
        </p:nvSpPr>
        <p:spPr>
          <a:xfrm flipH="1">
            <a:off x="538907" y="346944"/>
            <a:ext cx="5145495" cy="400110"/>
          </a:xfrm>
          <a:prstGeom prst="rect">
            <a:avLst/>
          </a:prstGeom>
          <a:noFill/>
        </p:spPr>
        <p:txBody>
          <a:bodyPr wrap="square" rtlCol="0">
            <a:spAutoFit/>
          </a:bodyPr>
          <a:lstStyle/>
          <a:p>
            <a:r>
              <a:rPr lang="es-ES" sz="2000" b="1" dirty="0">
                <a:solidFill>
                  <a:schemeClr val="bg1"/>
                </a:solidFill>
              </a:rPr>
              <a:t>REPASO:</a:t>
            </a:r>
            <a:r>
              <a:rPr lang="en-US" sz="2000" b="1" dirty="0">
                <a:solidFill>
                  <a:schemeClr val="bg1"/>
                </a:solidFill>
              </a:rPr>
              <a:t> PROBLEMAS DE BUSQUEDA</a:t>
            </a:r>
            <a:endParaRPr lang="es-CO" sz="2000" b="1" dirty="0">
              <a:solidFill>
                <a:schemeClr val="bg1"/>
              </a:solidFill>
            </a:endParaRPr>
          </a:p>
        </p:txBody>
      </p:sp>
      <p:pic>
        <p:nvPicPr>
          <p:cNvPr id="2" name="Picture 1">
            <a:extLst>
              <a:ext uri="{FF2B5EF4-FFF2-40B4-BE49-F238E27FC236}">
                <a16:creationId xmlns:a16="http://schemas.microsoft.com/office/drawing/2014/main" id="{9E83B24D-67C6-7914-8556-278637CEAD71}"/>
              </a:ext>
            </a:extLst>
          </p:cNvPr>
          <p:cNvPicPr>
            <a:picLocks noChangeAspect="1"/>
          </p:cNvPicPr>
          <p:nvPr/>
        </p:nvPicPr>
        <p:blipFill>
          <a:blip r:embed="rId3"/>
          <a:stretch>
            <a:fillRect/>
          </a:stretch>
        </p:blipFill>
        <p:spPr>
          <a:xfrm>
            <a:off x="538907" y="1490961"/>
            <a:ext cx="5946539" cy="370801"/>
          </a:xfrm>
          <a:prstGeom prst="rect">
            <a:avLst/>
          </a:prstGeom>
        </p:spPr>
      </p:pic>
      <p:pic>
        <p:nvPicPr>
          <p:cNvPr id="5" name="Picture 4">
            <a:extLst>
              <a:ext uri="{FF2B5EF4-FFF2-40B4-BE49-F238E27FC236}">
                <a16:creationId xmlns:a16="http://schemas.microsoft.com/office/drawing/2014/main" id="{D032895E-4EC9-718D-52A9-6B466F74D35C}"/>
              </a:ext>
            </a:extLst>
          </p:cNvPr>
          <p:cNvPicPr>
            <a:picLocks noChangeAspect="1"/>
          </p:cNvPicPr>
          <p:nvPr/>
        </p:nvPicPr>
        <p:blipFill>
          <a:blip r:embed="rId4"/>
          <a:stretch>
            <a:fillRect/>
          </a:stretch>
        </p:blipFill>
        <p:spPr>
          <a:xfrm>
            <a:off x="538907" y="2230526"/>
            <a:ext cx="3932323" cy="504144"/>
          </a:xfrm>
          <a:prstGeom prst="rect">
            <a:avLst/>
          </a:prstGeom>
        </p:spPr>
      </p:pic>
      <p:pic>
        <p:nvPicPr>
          <p:cNvPr id="6" name="Picture 5">
            <a:extLst>
              <a:ext uri="{FF2B5EF4-FFF2-40B4-BE49-F238E27FC236}">
                <a16:creationId xmlns:a16="http://schemas.microsoft.com/office/drawing/2014/main" id="{A6B8264C-0185-220D-7535-4E188F7EA9C7}"/>
              </a:ext>
            </a:extLst>
          </p:cNvPr>
          <p:cNvPicPr>
            <a:picLocks noChangeAspect="1"/>
          </p:cNvPicPr>
          <p:nvPr/>
        </p:nvPicPr>
        <p:blipFill>
          <a:blip r:embed="rId5"/>
          <a:stretch>
            <a:fillRect/>
          </a:stretch>
        </p:blipFill>
        <p:spPr>
          <a:xfrm>
            <a:off x="573532" y="3200899"/>
            <a:ext cx="2670170" cy="419838"/>
          </a:xfrm>
          <a:prstGeom prst="rect">
            <a:avLst/>
          </a:prstGeom>
        </p:spPr>
      </p:pic>
    </p:spTree>
    <p:extLst>
      <p:ext uri="{BB962C8B-B14F-4D97-AF65-F5344CB8AC3E}">
        <p14:creationId xmlns:p14="http://schemas.microsoft.com/office/powerpoint/2010/main" val="4242483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07A150-CC5A-160D-267A-C52BBA28D047}"/>
              </a:ext>
            </a:extLst>
          </p:cNvPr>
          <p:cNvSpPr txBox="1"/>
          <p:nvPr/>
        </p:nvSpPr>
        <p:spPr>
          <a:xfrm>
            <a:off x="538907" y="1088546"/>
            <a:ext cx="4403894" cy="3139321"/>
          </a:xfrm>
          <a:prstGeom prst="rect">
            <a:avLst/>
          </a:prstGeom>
          <a:noFill/>
        </p:spPr>
        <p:txBody>
          <a:bodyPr wrap="square">
            <a:spAutoFit/>
          </a:bodyPr>
          <a:lstStyle/>
          <a:p>
            <a:pPr algn="just"/>
            <a:r>
              <a:rPr lang="es-CO" sz="1800" i="1" dirty="0"/>
              <a:t>‘’Un algoritmo de búsqueda toma un problema de búsqueda como entrada y devuelve una solución, o una indicación de fracaso.’’</a:t>
            </a:r>
          </a:p>
          <a:p>
            <a:pPr algn="just"/>
            <a:endParaRPr lang="es-CO" sz="1800" dirty="0"/>
          </a:p>
          <a:p>
            <a:pPr algn="just"/>
            <a:endParaRPr lang="es-CO" sz="1800" dirty="0"/>
          </a:p>
          <a:p>
            <a:pPr algn="just"/>
            <a:r>
              <a:rPr lang="es-CO" sz="1800" dirty="0"/>
              <a:t>En esta clase vamos a revisar algoritmos donde podemos realizar una búsqueda basada en una estructura de ‘Arboles de búsqueda’ el cual nos permite explorar varios caminos para llegar a una solución</a:t>
            </a:r>
          </a:p>
        </p:txBody>
      </p:sp>
      <p:sp>
        <p:nvSpPr>
          <p:cNvPr id="2" name="TextBox 1">
            <a:extLst>
              <a:ext uri="{FF2B5EF4-FFF2-40B4-BE49-F238E27FC236}">
                <a16:creationId xmlns:a16="http://schemas.microsoft.com/office/drawing/2014/main" id="{8F8EB4CA-3F0B-057D-473B-5BFBDEC71384}"/>
              </a:ext>
            </a:extLst>
          </p:cNvPr>
          <p:cNvSpPr txBox="1"/>
          <p:nvPr/>
        </p:nvSpPr>
        <p:spPr>
          <a:xfrm flipH="1">
            <a:off x="538907" y="346944"/>
            <a:ext cx="5145495" cy="400110"/>
          </a:xfrm>
          <a:prstGeom prst="rect">
            <a:avLst/>
          </a:prstGeom>
          <a:noFill/>
        </p:spPr>
        <p:txBody>
          <a:bodyPr wrap="square" rtlCol="0">
            <a:spAutoFit/>
          </a:bodyPr>
          <a:lstStyle/>
          <a:p>
            <a:r>
              <a:rPr lang="es-ES" sz="2000" b="1" dirty="0">
                <a:solidFill>
                  <a:schemeClr val="bg1"/>
                </a:solidFill>
              </a:rPr>
              <a:t>ALGORITMOS DE BUSQUEDA</a:t>
            </a:r>
            <a:endParaRPr lang="es-CO" sz="2000" b="1" dirty="0">
              <a:solidFill>
                <a:schemeClr val="bg1"/>
              </a:solidFill>
            </a:endParaRPr>
          </a:p>
        </p:txBody>
      </p:sp>
      <p:pic>
        <p:nvPicPr>
          <p:cNvPr id="1026" name="Picture 2" descr="Árbol | Estructura de Datos II">
            <a:extLst>
              <a:ext uri="{FF2B5EF4-FFF2-40B4-BE49-F238E27FC236}">
                <a16:creationId xmlns:a16="http://schemas.microsoft.com/office/drawing/2014/main" id="{282EF545-EEBA-3DA4-2EC7-5CD5AFB93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3602" y="1430037"/>
            <a:ext cx="3505871" cy="2536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104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ACDA8-35F5-D3FD-F878-62432165F21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3792E78-89E5-2EE7-5BE3-64A5BE56A4FF}"/>
              </a:ext>
            </a:extLst>
          </p:cNvPr>
          <p:cNvSpPr txBox="1"/>
          <p:nvPr/>
        </p:nvSpPr>
        <p:spPr>
          <a:xfrm>
            <a:off x="493189" y="1830148"/>
            <a:ext cx="8157622" cy="2031325"/>
          </a:xfrm>
          <a:prstGeom prst="rect">
            <a:avLst/>
          </a:prstGeom>
          <a:noFill/>
        </p:spPr>
        <p:txBody>
          <a:bodyPr wrap="square">
            <a:spAutoFit/>
          </a:bodyPr>
          <a:lstStyle/>
          <a:p>
            <a:r>
              <a:rPr lang="es-CO" sz="1800" b="1" dirty="0"/>
              <a:t>Espacio de estados: </a:t>
            </a:r>
            <a:r>
              <a:rPr lang="es-CO" sz="1800" dirty="0"/>
              <a:t>Describe el conjunto (posiblemente infinito) de estados en el mundo, y las acciones que permiten transiciones de un estado a otro. </a:t>
            </a:r>
          </a:p>
          <a:p>
            <a:endParaRPr lang="es-CO" sz="1800" dirty="0"/>
          </a:p>
          <a:p>
            <a:r>
              <a:rPr lang="es-CO" sz="1800" b="1" dirty="0"/>
              <a:t>Árbol de búsqueda:</a:t>
            </a:r>
            <a:r>
              <a:rPr lang="es-CO" sz="1800" dirty="0"/>
              <a:t> Describe los caminos entre estos estados, alcanzando el objetivo</a:t>
            </a:r>
          </a:p>
          <a:p>
            <a:endParaRPr lang="es-CO" sz="1800" dirty="0"/>
          </a:p>
          <a:p>
            <a:endParaRPr lang="es-CO" sz="1800" dirty="0"/>
          </a:p>
        </p:txBody>
      </p:sp>
      <p:sp>
        <p:nvSpPr>
          <p:cNvPr id="2" name="TextBox 1">
            <a:extLst>
              <a:ext uri="{FF2B5EF4-FFF2-40B4-BE49-F238E27FC236}">
                <a16:creationId xmlns:a16="http://schemas.microsoft.com/office/drawing/2014/main" id="{2C786C8A-3B2B-8022-1F6F-C1B17E54EF6D}"/>
              </a:ext>
            </a:extLst>
          </p:cNvPr>
          <p:cNvSpPr txBox="1"/>
          <p:nvPr/>
        </p:nvSpPr>
        <p:spPr>
          <a:xfrm flipH="1">
            <a:off x="538907" y="346944"/>
            <a:ext cx="5145495" cy="400110"/>
          </a:xfrm>
          <a:prstGeom prst="rect">
            <a:avLst/>
          </a:prstGeom>
          <a:noFill/>
        </p:spPr>
        <p:txBody>
          <a:bodyPr wrap="square" rtlCol="0">
            <a:spAutoFit/>
          </a:bodyPr>
          <a:lstStyle/>
          <a:p>
            <a:r>
              <a:rPr lang="es-ES" sz="2000" b="1" dirty="0">
                <a:solidFill>
                  <a:schemeClr val="bg1"/>
                </a:solidFill>
              </a:rPr>
              <a:t>ALGORITMOS DE BUSQUEDA</a:t>
            </a:r>
            <a:endParaRPr lang="es-CO" sz="2000" b="1" dirty="0">
              <a:solidFill>
                <a:schemeClr val="bg1"/>
              </a:solidFill>
            </a:endParaRPr>
          </a:p>
        </p:txBody>
      </p:sp>
    </p:spTree>
    <p:extLst>
      <p:ext uri="{BB962C8B-B14F-4D97-AF65-F5344CB8AC3E}">
        <p14:creationId xmlns:p14="http://schemas.microsoft.com/office/powerpoint/2010/main" val="2698929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07A150-CC5A-160D-267A-C52BBA28D047}"/>
              </a:ext>
            </a:extLst>
          </p:cNvPr>
          <p:cNvSpPr txBox="1"/>
          <p:nvPr/>
        </p:nvSpPr>
        <p:spPr>
          <a:xfrm>
            <a:off x="1143000" y="1088546"/>
            <a:ext cx="6858000" cy="646331"/>
          </a:xfrm>
          <a:prstGeom prst="rect">
            <a:avLst/>
          </a:prstGeom>
          <a:noFill/>
        </p:spPr>
        <p:txBody>
          <a:bodyPr wrap="square">
            <a:spAutoFit/>
          </a:bodyPr>
          <a:lstStyle/>
          <a:p>
            <a:endParaRPr lang="es-CO" sz="1800" dirty="0"/>
          </a:p>
          <a:p>
            <a:endParaRPr lang="es-CO" sz="1800" dirty="0"/>
          </a:p>
        </p:txBody>
      </p:sp>
      <p:sp>
        <p:nvSpPr>
          <p:cNvPr id="2" name="TextBox 1">
            <a:extLst>
              <a:ext uri="{FF2B5EF4-FFF2-40B4-BE49-F238E27FC236}">
                <a16:creationId xmlns:a16="http://schemas.microsoft.com/office/drawing/2014/main" id="{8F8EB4CA-3F0B-057D-473B-5BFBDEC71384}"/>
              </a:ext>
            </a:extLst>
          </p:cNvPr>
          <p:cNvSpPr txBox="1"/>
          <p:nvPr/>
        </p:nvSpPr>
        <p:spPr>
          <a:xfrm flipH="1">
            <a:off x="538907" y="346944"/>
            <a:ext cx="5145495" cy="400110"/>
          </a:xfrm>
          <a:prstGeom prst="rect">
            <a:avLst/>
          </a:prstGeom>
          <a:noFill/>
        </p:spPr>
        <p:txBody>
          <a:bodyPr wrap="square" rtlCol="0">
            <a:spAutoFit/>
          </a:bodyPr>
          <a:lstStyle/>
          <a:p>
            <a:r>
              <a:rPr lang="es-ES" sz="2000" b="1" dirty="0">
                <a:solidFill>
                  <a:schemeClr val="bg1"/>
                </a:solidFill>
              </a:rPr>
              <a:t>ALGORITMOS DE BUSQUEDA</a:t>
            </a:r>
            <a:endParaRPr lang="es-CO" sz="2000" b="1" dirty="0">
              <a:solidFill>
                <a:schemeClr val="bg1"/>
              </a:solidFill>
            </a:endParaRPr>
          </a:p>
        </p:txBody>
      </p:sp>
      <p:sp>
        <p:nvSpPr>
          <p:cNvPr id="5" name="TextBox 2">
            <a:extLst>
              <a:ext uri="{FF2B5EF4-FFF2-40B4-BE49-F238E27FC236}">
                <a16:creationId xmlns:a16="http://schemas.microsoft.com/office/drawing/2014/main" id="{FAEF5089-F59E-89AB-B521-418FBBAF4E3B}"/>
              </a:ext>
            </a:extLst>
          </p:cNvPr>
          <p:cNvSpPr txBox="1"/>
          <p:nvPr/>
        </p:nvSpPr>
        <p:spPr>
          <a:xfrm>
            <a:off x="0" y="950046"/>
            <a:ext cx="9021612" cy="923330"/>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s-CO" sz="1800" dirty="0"/>
              <a:t>Dado un estado (s), </a:t>
            </a:r>
            <a:r>
              <a:rPr lang="es-CO" sz="1800" b="1" dirty="0"/>
              <a:t>ACCIONES</a:t>
            </a:r>
            <a:r>
              <a:rPr lang="es-CO" sz="1800" dirty="0"/>
              <a:t>(</a:t>
            </a:r>
            <a:r>
              <a:rPr lang="es-CO" sz="1800" i="1" dirty="0"/>
              <a:t>s</a:t>
            </a:r>
            <a:r>
              <a:rPr lang="es-CO" sz="1800" dirty="0"/>
              <a:t>) devuelve un conjunto finito de acciones que se pueden ejecutar. Decimos que cada una de estas acciones es aplicable en ese estado. Un ejemplo:</a:t>
            </a:r>
          </a:p>
        </p:txBody>
      </p:sp>
      <p:pic>
        <p:nvPicPr>
          <p:cNvPr id="2050" name="Picture 2">
            <a:extLst>
              <a:ext uri="{FF2B5EF4-FFF2-40B4-BE49-F238E27FC236}">
                <a16:creationId xmlns:a16="http://schemas.microsoft.com/office/drawing/2014/main" id="{6318E490-5A1C-1665-97B3-0BF176B9D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12" y="1913834"/>
            <a:ext cx="6111939" cy="3811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BD49C5E-0A87-29F9-004F-D5FD5E14B4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6005" y="1487795"/>
            <a:ext cx="2257617" cy="32701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2">
            <a:extLst>
              <a:ext uri="{FF2B5EF4-FFF2-40B4-BE49-F238E27FC236}">
                <a16:creationId xmlns:a16="http://schemas.microsoft.com/office/drawing/2014/main" id="{FAEF5089-F59E-89AB-B521-418FBBAF4E3B}"/>
              </a:ext>
            </a:extLst>
          </p:cNvPr>
          <p:cNvSpPr txBox="1"/>
          <p:nvPr/>
        </p:nvSpPr>
        <p:spPr>
          <a:xfrm>
            <a:off x="0" y="2232532"/>
            <a:ext cx="6816917" cy="923330"/>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s-CO" sz="1800" dirty="0"/>
              <a:t>Un modelo de transición, que describe lo que hace cada acción. </a:t>
            </a:r>
            <a:r>
              <a:rPr lang="es-CO" sz="1800" b="1" dirty="0"/>
              <a:t>RESULTADO</a:t>
            </a:r>
            <a:r>
              <a:rPr lang="es-CO" sz="1800" dirty="0"/>
              <a:t> (</a:t>
            </a:r>
            <a:r>
              <a:rPr lang="es-CO" sz="1800" i="1" dirty="0"/>
              <a:t>s, a</a:t>
            </a:r>
            <a:r>
              <a:rPr lang="es-CO" sz="1800" dirty="0"/>
              <a:t>) devuelve el estado que resulta de realizar la acción </a:t>
            </a:r>
            <a:r>
              <a:rPr lang="es-CO" sz="1800" b="1" i="1" dirty="0"/>
              <a:t>a</a:t>
            </a:r>
            <a:r>
              <a:rPr lang="es-CO" sz="1800" dirty="0"/>
              <a:t> en el estado  </a:t>
            </a:r>
            <a:r>
              <a:rPr lang="es-CO" sz="1800" b="1" i="1" dirty="0"/>
              <a:t>s</a:t>
            </a:r>
            <a:r>
              <a:rPr lang="es-CO" sz="1800" dirty="0"/>
              <a:t> . Por ejemplo:</a:t>
            </a:r>
          </a:p>
        </p:txBody>
      </p:sp>
      <p:pic>
        <p:nvPicPr>
          <p:cNvPr id="2054" name="Picture 6">
            <a:extLst>
              <a:ext uri="{FF2B5EF4-FFF2-40B4-BE49-F238E27FC236}">
                <a16:creationId xmlns:a16="http://schemas.microsoft.com/office/drawing/2014/main" id="{D7DF20EC-ED61-5298-C48B-F071ADF648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2291" y="3122857"/>
            <a:ext cx="4672333" cy="59901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2">
            <a:extLst>
              <a:ext uri="{FF2B5EF4-FFF2-40B4-BE49-F238E27FC236}">
                <a16:creationId xmlns:a16="http://schemas.microsoft.com/office/drawing/2014/main" id="{FAEF5089-F59E-89AB-B521-418FBBAF4E3B}"/>
              </a:ext>
            </a:extLst>
          </p:cNvPr>
          <p:cNvSpPr txBox="1"/>
          <p:nvPr/>
        </p:nvSpPr>
        <p:spPr>
          <a:xfrm>
            <a:off x="201020" y="3691622"/>
            <a:ext cx="6364811" cy="1384995"/>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s-CO" sz="1800" dirty="0"/>
              <a:t>Una función de costo asociada a la acción, denotada por:</a:t>
            </a:r>
          </a:p>
          <a:p>
            <a:pPr marL="285750" indent="-285750">
              <a:buFont typeface="Arial" panose="020B0604020202020204" pitchFamily="34" charset="0"/>
              <a:buChar char="•"/>
            </a:pPr>
            <a:endParaRPr lang="es-CO" sz="2400" dirty="0"/>
          </a:p>
          <a:p>
            <a:endParaRPr lang="es-CO" sz="2400" dirty="0"/>
          </a:p>
          <a:p>
            <a:endParaRPr lang="es-CO" sz="1800" dirty="0"/>
          </a:p>
        </p:txBody>
      </p:sp>
      <p:pic>
        <p:nvPicPr>
          <p:cNvPr id="2056" name="Picture 8">
            <a:extLst>
              <a:ext uri="{FF2B5EF4-FFF2-40B4-BE49-F238E27FC236}">
                <a16:creationId xmlns:a16="http://schemas.microsoft.com/office/drawing/2014/main" id="{A3AFFE6A-0A41-3AD9-F1AB-9CD0BCF1F0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5593" y="4134487"/>
            <a:ext cx="2966408" cy="466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503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485611" y="342856"/>
            <a:ext cx="6628700" cy="400110"/>
          </a:xfrm>
          <a:prstGeom prst="rect">
            <a:avLst/>
          </a:prstGeom>
          <a:noFill/>
        </p:spPr>
        <p:txBody>
          <a:bodyPr wrap="square" rtlCol="0">
            <a:spAutoFit/>
          </a:bodyPr>
          <a:lstStyle/>
          <a:p>
            <a:r>
              <a:rPr lang="es-ES" sz="2000" b="1" dirty="0">
                <a:solidFill>
                  <a:schemeClr val="bg1"/>
                </a:solidFill>
              </a:rPr>
              <a:t>ALGORITMOS DE BUSQUEDA</a:t>
            </a:r>
            <a:endParaRPr lang="es-CO" sz="2000" b="1" dirty="0">
              <a:solidFill>
                <a:schemeClr val="bg1"/>
              </a:solidFill>
            </a:endParaRPr>
          </a:p>
        </p:txBody>
      </p:sp>
      <p:pic>
        <p:nvPicPr>
          <p:cNvPr id="4" name="Picture 3">
            <a:extLst>
              <a:ext uri="{FF2B5EF4-FFF2-40B4-BE49-F238E27FC236}">
                <a16:creationId xmlns:a16="http://schemas.microsoft.com/office/drawing/2014/main" id="{083E4D9C-0792-9531-9411-F61A62564B77}"/>
              </a:ext>
            </a:extLst>
          </p:cNvPr>
          <p:cNvPicPr>
            <a:picLocks noChangeAspect="1"/>
          </p:cNvPicPr>
          <p:nvPr/>
        </p:nvPicPr>
        <p:blipFill>
          <a:blip r:embed="rId3"/>
          <a:srcRect b="16045"/>
          <a:stretch/>
        </p:blipFill>
        <p:spPr>
          <a:xfrm>
            <a:off x="122388" y="1459347"/>
            <a:ext cx="4802667" cy="2979226"/>
          </a:xfrm>
          <a:prstGeom prst="rect">
            <a:avLst/>
          </a:prstGeom>
        </p:spPr>
      </p:pic>
      <p:sp>
        <p:nvSpPr>
          <p:cNvPr id="7" name="TextBox 6">
            <a:extLst>
              <a:ext uri="{FF2B5EF4-FFF2-40B4-BE49-F238E27FC236}">
                <a16:creationId xmlns:a16="http://schemas.microsoft.com/office/drawing/2014/main" id="{85BA8E26-AE96-DCB6-18C1-29567B5B97E5}"/>
              </a:ext>
            </a:extLst>
          </p:cNvPr>
          <p:cNvSpPr txBox="1"/>
          <p:nvPr/>
        </p:nvSpPr>
        <p:spPr>
          <a:xfrm>
            <a:off x="5248542" y="1933297"/>
            <a:ext cx="3636910" cy="2031325"/>
          </a:xfrm>
          <a:prstGeom prst="rect">
            <a:avLst/>
          </a:prstGeom>
          <a:noFill/>
        </p:spPr>
        <p:txBody>
          <a:bodyPr wrap="square">
            <a:spAutoFit/>
          </a:bodyPr>
          <a:lstStyle/>
          <a:p>
            <a:pPr algn="just"/>
            <a:r>
              <a:rPr lang="es-CO" sz="1800" dirty="0"/>
              <a:t>El árbol de búsqueda puede tener múltiples caminos hacia (y, por lo tanto, múltiples nodos para) cualquier estado dado, pero cada nodo en el árbol tiene un camino único de regreso a la raíz (como en todos los árboles).</a:t>
            </a:r>
          </a:p>
        </p:txBody>
      </p:sp>
    </p:spTree>
    <p:extLst>
      <p:ext uri="{BB962C8B-B14F-4D97-AF65-F5344CB8AC3E}">
        <p14:creationId xmlns:p14="http://schemas.microsoft.com/office/powerpoint/2010/main" val="1253579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07A150-CC5A-160D-267A-C52BBA28D047}"/>
              </a:ext>
            </a:extLst>
          </p:cNvPr>
          <p:cNvSpPr txBox="1"/>
          <p:nvPr/>
        </p:nvSpPr>
        <p:spPr>
          <a:xfrm>
            <a:off x="544299" y="906818"/>
            <a:ext cx="6858000" cy="923330"/>
          </a:xfrm>
          <a:prstGeom prst="rect">
            <a:avLst/>
          </a:prstGeom>
          <a:noFill/>
        </p:spPr>
        <p:txBody>
          <a:bodyPr wrap="square">
            <a:spAutoFit/>
          </a:bodyPr>
          <a:lstStyle/>
          <a:p>
            <a:r>
              <a:rPr lang="es-CO" sz="1800" dirty="0"/>
              <a:t>Volvamos a nuestro problema de búsqueda de Rumania</a:t>
            </a:r>
          </a:p>
          <a:p>
            <a:endParaRPr lang="es-CO" sz="1800" dirty="0"/>
          </a:p>
          <a:p>
            <a:endParaRPr lang="es-CO" sz="1800" dirty="0"/>
          </a:p>
        </p:txBody>
      </p:sp>
      <p:sp>
        <p:nvSpPr>
          <p:cNvPr id="2" name="TextBox 1">
            <a:extLst>
              <a:ext uri="{FF2B5EF4-FFF2-40B4-BE49-F238E27FC236}">
                <a16:creationId xmlns:a16="http://schemas.microsoft.com/office/drawing/2014/main" id="{8F8EB4CA-3F0B-057D-473B-5BFBDEC71384}"/>
              </a:ext>
            </a:extLst>
          </p:cNvPr>
          <p:cNvSpPr txBox="1"/>
          <p:nvPr/>
        </p:nvSpPr>
        <p:spPr>
          <a:xfrm flipH="1">
            <a:off x="538907" y="346944"/>
            <a:ext cx="5145495" cy="400110"/>
          </a:xfrm>
          <a:prstGeom prst="rect">
            <a:avLst/>
          </a:prstGeom>
          <a:noFill/>
        </p:spPr>
        <p:txBody>
          <a:bodyPr wrap="square" rtlCol="0">
            <a:spAutoFit/>
          </a:bodyPr>
          <a:lstStyle/>
          <a:p>
            <a:r>
              <a:rPr lang="es-ES" sz="2000" b="1" dirty="0">
                <a:solidFill>
                  <a:schemeClr val="bg1"/>
                </a:solidFill>
              </a:rPr>
              <a:t>ALGORITMOS DE BUSQUEDA</a:t>
            </a:r>
            <a:endParaRPr lang="es-CO" sz="2000" b="1" dirty="0">
              <a:solidFill>
                <a:schemeClr val="bg1"/>
              </a:solidFill>
            </a:endParaRPr>
          </a:p>
        </p:txBody>
      </p:sp>
      <p:pic>
        <p:nvPicPr>
          <p:cNvPr id="4" name="Picture 3">
            <a:extLst>
              <a:ext uri="{FF2B5EF4-FFF2-40B4-BE49-F238E27FC236}">
                <a16:creationId xmlns:a16="http://schemas.microsoft.com/office/drawing/2014/main" id="{E0404565-E6D5-4BCE-465B-06296A023218}"/>
              </a:ext>
            </a:extLst>
          </p:cNvPr>
          <p:cNvPicPr>
            <a:picLocks noChangeAspect="1"/>
          </p:cNvPicPr>
          <p:nvPr/>
        </p:nvPicPr>
        <p:blipFill>
          <a:blip r:embed="rId3"/>
          <a:stretch>
            <a:fillRect/>
          </a:stretch>
        </p:blipFill>
        <p:spPr>
          <a:xfrm>
            <a:off x="247033" y="1720279"/>
            <a:ext cx="4324967" cy="2692903"/>
          </a:xfrm>
          <a:prstGeom prst="rect">
            <a:avLst/>
          </a:prstGeom>
        </p:spPr>
      </p:pic>
      <p:pic>
        <p:nvPicPr>
          <p:cNvPr id="6" name="Picture 5">
            <a:extLst>
              <a:ext uri="{FF2B5EF4-FFF2-40B4-BE49-F238E27FC236}">
                <a16:creationId xmlns:a16="http://schemas.microsoft.com/office/drawing/2014/main" id="{45BD912C-5442-1A5E-00E1-7F2D9EF3367A}"/>
              </a:ext>
            </a:extLst>
          </p:cNvPr>
          <p:cNvPicPr>
            <a:picLocks noChangeAspect="1"/>
          </p:cNvPicPr>
          <p:nvPr/>
        </p:nvPicPr>
        <p:blipFill>
          <a:blip r:embed="rId4"/>
          <a:stretch>
            <a:fillRect/>
          </a:stretch>
        </p:blipFill>
        <p:spPr>
          <a:xfrm>
            <a:off x="4479299" y="1681320"/>
            <a:ext cx="4542313" cy="2595607"/>
          </a:xfrm>
          <a:prstGeom prst="rect">
            <a:avLst/>
          </a:prstGeom>
        </p:spPr>
      </p:pic>
    </p:spTree>
    <p:extLst>
      <p:ext uri="{BB962C8B-B14F-4D97-AF65-F5344CB8AC3E}">
        <p14:creationId xmlns:p14="http://schemas.microsoft.com/office/powerpoint/2010/main" val="3216492376"/>
      </p:ext>
    </p:extLst>
  </p:cSld>
  <p:clrMapOvr>
    <a:masterClrMapping/>
  </p:clrMapOvr>
</p:sld>
</file>

<file path=ppt/theme/theme1.xml><?xml version="1.0" encoding="utf-8"?>
<a:theme xmlns:a="http://schemas.openxmlformats.org/drawingml/2006/main" name="TemaEafi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Eafit" id="{09A1FEDD-FD90-45E3-B814-1466AAC67C6F}" vid="{EC9E961C-D0DD-48BE-A67E-E9433C482F9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TemaEafit</Template>
  <TotalTime>11120</TotalTime>
  <Words>2914</Words>
  <Application>Microsoft Office PowerPoint</Application>
  <PresentationFormat>On-screen Show (16:9)</PresentationFormat>
  <Paragraphs>140</Paragraphs>
  <Slides>29</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TemaEafit</vt:lpstr>
      <vt:lpstr> ALGORITMOS DE BUSQUÉDA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Aprendizaje automático de cero a uno</dc:title>
  <dc:creator>YE JM</dc:creator>
  <cp:lastModifiedBy>YOMIN ESTIVEN JARAMILLO MUNERA</cp:lastModifiedBy>
  <cp:revision>388</cp:revision>
  <dcterms:modified xsi:type="dcterms:W3CDTF">2025-02-06T21:17:58Z</dcterms:modified>
</cp:coreProperties>
</file>